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64" r:id="rId3"/>
    <p:sldId id="271" r:id="rId4"/>
    <p:sldId id="296" r:id="rId5"/>
    <p:sldId id="263" r:id="rId6"/>
    <p:sldId id="262" r:id="rId7"/>
    <p:sldId id="257" r:id="rId8"/>
    <p:sldId id="272" r:id="rId9"/>
    <p:sldId id="276" r:id="rId10"/>
    <p:sldId id="270" r:id="rId11"/>
    <p:sldId id="310" r:id="rId12"/>
    <p:sldId id="266" r:id="rId13"/>
    <p:sldId id="298" r:id="rId14"/>
    <p:sldId id="299" r:id="rId15"/>
    <p:sldId id="273" r:id="rId16"/>
    <p:sldId id="303" r:id="rId17"/>
    <p:sldId id="311" r:id="rId18"/>
    <p:sldId id="304" r:id="rId19"/>
    <p:sldId id="305" r:id="rId20"/>
    <p:sldId id="306" r:id="rId21"/>
    <p:sldId id="309" r:id="rId22"/>
    <p:sldId id="308" r:id="rId23"/>
    <p:sldId id="260" r:id="rId24"/>
    <p:sldId id="274" r:id="rId25"/>
    <p:sldId id="258" r:id="rId26"/>
    <p:sldId id="278" r:id="rId27"/>
    <p:sldId id="297" r:id="rId28"/>
    <p:sldId id="281" r:id="rId29"/>
    <p:sldId id="282" r:id="rId30"/>
    <p:sldId id="280" r:id="rId31"/>
    <p:sldId id="279" r:id="rId32"/>
    <p:sldId id="288" r:id="rId33"/>
    <p:sldId id="261" r:id="rId34"/>
    <p:sldId id="294" r:id="rId35"/>
    <p:sldId id="289" r:id="rId36"/>
    <p:sldId id="290" r:id="rId37"/>
    <p:sldId id="292" r:id="rId38"/>
    <p:sldId id="286" r:id="rId39"/>
    <p:sldId id="28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90595E-6DBC-6A42-9FD6-016E8E505385}" type="doc">
      <dgm:prSet loTypeId="urn:microsoft.com/office/officeart/2005/8/layout/bList2#1" loCatId="" qsTypeId="urn:microsoft.com/office/officeart/2005/8/quickstyle/simple1" qsCatId="simple" csTypeId="urn:microsoft.com/office/officeart/2005/8/colors/accent1_2" csCatId="accent1" phldr="1"/>
      <dgm:spPr/>
    </dgm:pt>
    <dgm:pt modelId="{F040EC6C-6F67-1246-A1B1-0413971D7C25}">
      <dgm:prSet phldrT="[Text]"/>
      <dgm:spPr>
        <a:solidFill>
          <a:schemeClr val="accent4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GREEN</a:t>
          </a:r>
        </a:p>
      </dgm:t>
    </dgm:pt>
    <dgm:pt modelId="{EA1F4153-8924-104C-B68F-F2E956EC2006}" type="parTrans" cxnId="{EC363875-C458-0F4D-9C58-5E915A41CC96}">
      <dgm:prSet/>
      <dgm:spPr/>
      <dgm:t>
        <a:bodyPr/>
        <a:lstStyle/>
        <a:p>
          <a:endParaRPr lang="en-US"/>
        </a:p>
      </dgm:t>
    </dgm:pt>
    <dgm:pt modelId="{C8B6CF9B-30E9-6049-BB68-7C9F11665137}" type="sibTrans" cxnId="{EC363875-C458-0F4D-9C58-5E915A41CC96}">
      <dgm:prSet/>
      <dgm:spPr/>
      <dgm:t>
        <a:bodyPr/>
        <a:lstStyle/>
        <a:p>
          <a:endParaRPr lang="en-US"/>
        </a:p>
      </dgm:t>
    </dgm:pt>
    <dgm:pt modelId="{E50546F1-1BCB-2B43-9FF8-C340C9F66529}">
      <dgm:prSet phldrT="[Text]"/>
      <dgm:spPr>
        <a:solidFill>
          <a:schemeClr val="bg1"/>
        </a:solidFill>
      </dgm:spPr>
      <dgm:t>
        <a:bodyPr/>
        <a:lstStyle/>
        <a:p>
          <a:r>
            <a:rPr lang="en-US" b="1" dirty="0">
              <a:solidFill>
                <a:schemeClr val="tx1"/>
              </a:solidFill>
            </a:rPr>
            <a:t>WHITE</a:t>
          </a:r>
          <a:r>
            <a:rPr lang="en-US" dirty="0"/>
            <a:t> </a:t>
          </a:r>
        </a:p>
      </dgm:t>
    </dgm:pt>
    <dgm:pt modelId="{BC9079AF-2FFC-5240-A105-B0E4F6528C48}" type="parTrans" cxnId="{FACB8885-4B3C-AC48-8366-D83FB2358404}">
      <dgm:prSet/>
      <dgm:spPr/>
      <dgm:t>
        <a:bodyPr/>
        <a:lstStyle/>
        <a:p>
          <a:endParaRPr lang="en-US"/>
        </a:p>
      </dgm:t>
    </dgm:pt>
    <dgm:pt modelId="{632A89B6-C4A9-2349-B65D-ADEAA576DF7A}" type="sibTrans" cxnId="{FACB8885-4B3C-AC48-8366-D83FB2358404}">
      <dgm:prSet/>
      <dgm:spPr/>
      <dgm:t>
        <a:bodyPr/>
        <a:lstStyle/>
        <a:p>
          <a:endParaRPr lang="en-US"/>
        </a:p>
      </dgm:t>
    </dgm:pt>
    <dgm:pt modelId="{999EE59C-7D54-2B4D-A955-473135D0010C}">
      <dgm:prSet phldrT="[Text]"/>
      <dgm:spPr/>
      <dgm:t>
        <a:bodyPr/>
        <a:lstStyle/>
        <a:p>
          <a:r>
            <a:rPr lang="en-US" b="1" dirty="0" smtClean="0">
              <a:solidFill>
                <a:schemeClr val="tx1"/>
              </a:solidFill>
            </a:rPr>
            <a:t>   BLUE</a:t>
          </a:r>
          <a:r>
            <a:rPr lang="en-US" dirty="0" smtClean="0"/>
            <a:t> </a:t>
          </a:r>
          <a:endParaRPr lang="en-US" dirty="0"/>
        </a:p>
      </dgm:t>
    </dgm:pt>
    <dgm:pt modelId="{A2BACEA1-BC9C-554B-A57C-5B61A445892E}" type="parTrans" cxnId="{E364FFA4-E249-5043-B524-D2594641598D}">
      <dgm:prSet/>
      <dgm:spPr/>
      <dgm:t>
        <a:bodyPr/>
        <a:lstStyle/>
        <a:p>
          <a:endParaRPr lang="en-US"/>
        </a:p>
      </dgm:t>
    </dgm:pt>
    <dgm:pt modelId="{C4BC92B4-1507-6E4E-AED2-8708C5186A4F}" type="sibTrans" cxnId="{E364FFA4-E249-5043-B524-D2594641598D}">
      <dgm:prSet/>
      <dgm:spPr/>
      <dgm:t>
        <a:bodyPr/>
        <a:lstStyle/>
        <a:p>
          <a:endParaRPr lang="en-US"/>
        </a:p>
      </dgm:t>
    </dgm:pt>
    <dgm:pt modelId="{9AB950F1-AD8A-F643-A16E-D205303C7734}" type="pres">
      <dgm:prSet presAssocID="{E390595E-6DBC-6A42-9FD6-016E8E505385}" presName="diagram" presStyleCnt="0">
        <dgm:presLayoutVars>
          <dgm:dir/>
          <dgm:animLvl val="lvl"/>
          <dgm:resizeHandles val="exact"/>
        </dgm:presLayoutVars>
      </dgm:prSet>
      <dgm:spPr/>
    </dgm:pt>
    <dgm:pt modelId="{631F0C45-5CFC-8A47-8BE5-5C23A3BA9B61}" type="pres">
      <dgm:prSet presAssocID="{F040EC6C-6F67-1246-A1B1-0413971D7C25}" presName="compNode" presStyleCnt="0"/>
      <dgm:spPr/>
    </dgm:pt>
    <dgm:pt modelId="{687B3B3D-F4D0-1A46-ADFC-30C3981AE490}" type="pres">
      <dgm:prSet presAssocID="{F040EC6C-6F67-1246-A1B1-0413971D7C25}" presName="childRect" presStyleLbl="bgAcc1" presStyleIdx="0" presStyleCnt="3">
        <dgm:presLayoutVars>
          <dgm:bulletEnabled val="1"/>
        </dgm:presLayoutVars>
      </dgm:prSet>
      <dgm:spPr/>
    </dgm:pt>
    <dgm:pt modelId="{A6BB44C7-2C64-604C-85EA-8B8BBA6A6E1F}" type="pres">
      <dgm:prSet presAssocID="{F040EC6C-6F67-1246-A1B1-0413971D7C2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1C6DF0-3131-8745-A637-BFD9DD8FA9B1}" type="pres">
      <dgm:prSet presAssocID="{F040EC6C-6F67-1246-A1B1-0413971D7C25}" presName="parentRect" presStyleLbl="alignNode1" presStyleIdx="0" presStyleCnt="3"/>
      <dgm:spPr/>
      <dgm:t>
        <a:bodyPr/>
        <a:lstStyle/>
        <a:p>
          <a:endParaRPr lang="en-US"/>
        </a:p>
      </dgm:t>
    </dgm:pt>
    <dgm:pt modelId="{3FD4067D-B517-B14E-8970-0724B2279251}" type="pres">
      <dgm:prSet presAssocID="{F040EC6C-6F67-1246-A1B1-0413971D7C25}" presName="adorn" presStyleLbl="fgAccFollowNode1" presStyleIdx="0" presStyleCnt="3"/>
      <dgm:spPr>
        <a:blipFill>
          <a:blip xmlns:r="http://schemas.openxmlformats.org/officeDocument/2006/relationships" r:embed="rId1"/>
          <a:srcRect/>
          <a:stretch>
            <a:fillRect l="-39000" r="-39000"/>
          </a:stretch>
        </a:blipFill>
      </dgm:spPr>
    </dgm:pt>
    <dgm:pt modelId="{76257991-8151-3049-9EC4-99CAA5B5A71B}" type="pres">
      <dgm:prSet presAssocID="{C8B6CF9B-30E9-6049-BB68-7C9F1166513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A9C0417-4445-5B44-9307-01D88CCED782}" type="pres">
      <dgm:prSet presAssocID="{E50546F1-1BCB-2B43-9FF8-C340C9F66529}" presName="compNode" presStyleCnt="0"/>
      <dgm:spPr/>
    </dgm:pt>
    <dgm:pt modelId="{D9E237EF-75CF-1244-9427-CE2F90EC7452}" type="pres">
      <dgm:prSet presAssocID="{E50546F1-1BCB-2B43-9FF8-C340C9F66529}" presName="childRect" presStyleLbl="bgAcc1" presStyleIdx="1" presStyleCnt="3" custLinFactNeighborX="-1125">
        <dgm:presLayoutVars>
          <dgm:bulletEnabled val="1"/>
        </dgm:presLayoutVars>
      </dgm:prSet>
      <dgm:spPr/>
    </dgm:pt>
    <dgm:pt modelId="{052337F4-D611-9D4E-AD75-6E179529B701}" type="pres">
      <dgm:prSet presAssocID="{E50546F1-1BCB-2B43-9FF8-C340C9F66529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828D29-6734-9E4F-92FB-8A0202F8F503}" type="pres">
      <dgm:prSet presAssocID="{E50546F1-1BCB-2B43-9FF8-C340C9F66529}" presName="parentRect" presStyleLbl="alignNode1" presStyleIdx="1" presStyleCnt="3"/>
      <dgm:spPr/>
      <dgm:t>
        <a:bodyPr/>
        <a:lstStyle/>
        <a:p>
          <a:endParaRPr lang="en-US"/>
        </a:p>
      </dgm:t>
    </dgm:pt>
    <dgm:pt modelId="{DB8565B9-CDB9-DA46-92F5-0509FEF0A7E0}" type="pres">
      <dgm:prSet presAssocID="{E50546F1-1BCB-2B43-9FF8-C340C9F66529}" presName="adorn" presStyleLbl="fgAccFollowNode1" presStyleIdx="1" presStyleCnt="3"/>
      <dgm:spPr>
        <a:blipFill>
          <a:blip xmlns:r="http://schemas.openxmlformats.org/officeDocument/2006/relationships" r:embed="rId2"/>
          <a:srcRect/>
          <a:stretch>
            <a:fillRect l="-16000" r="-16000"/>
          </a:stretch>
        </a:blipFill>
      </dgm:spPr>
    </dgm:pt>
    <dgm:pt modelId="{54002D18-6A0E-6641-99E1-7F11B27A91D5}" type="pres">
      <dgm:prSet presAssocID="{632A89B6-C4A9-2349-B65D-ADEAA576DF7A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CAC102B-4982-8D4E-878D-6188E28E6360}" type="pres">
      <dgm:prSet presAssocID="{999EE59C-7D54-2B4D-A955-473135D0010C}" presName="compNode" presStyleCnt="0"/>
      <dgm:spPr/>
    </dgm:pt>
    <dgm:pt modelId="{EA0F310A-8FFC-5B47-B7C5-270602AC14E2}" type="pres">
      <dgm:prSet presAssocID="{999EE59C-7D54-2B4D-A955-473135D0010C}" presName="childRect" presStyleLbl="bgAcc1" presStyleIdx="2" presStyleCnt="3">
        <dgm:presLayoutVars>
          <dgm:bulletEnabled val="1"/>
        </dgm:presLayoutVars>
      </dgm:prSet>
      <dgm:spPr/>
    </dgm:pt>
    <dgm:pt modelId="{2B275DD3-5387-7E42-ABE5-1BE12F76EA55}" type="pres">
      <dgm:prSet presAssocID="{999EE59C-7D54-2B4D-A955-473135D0010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E692C-0353-C949-85DD-2E88B32A8F20}" type="pres">
      <dgm:prSet presAssocID="{999EE59C-7D54-2B4D-A955-473135D0010C}" presName="parentRect" presStyleLbl="alignNode1" presStyleIdx="2" presStyleCnt="3"/>
      <dgm:spPr/>
      <dgm:t>
        <a:bodyPr/>
        <a:lstStyle/>
        <a:p>
          <a:endParaRPr lang="en-US"/>
        </a:p>
      </dgm:t>
    </dgm:pt>
    <dgm:pt modelId="{849B0DEA-FAE2-8C4A-B208-CA357EEB3CE5}" type="pres">
      <dgm:prSet presAssocID="{999EE59C-7D54-2B4D-A955-473135D0010C}" presName="adorn" presStyleLbl="fgAccFollowNod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 l="-36000" r="-36000"/>
          </a:stretch>
        </a:blipFill>
      </dgm:spPr>
    </dgm:pt>
  </dgm:ptLst>
  <dgm:cxnLst>
    <dgm:cxn modelId="{FACB8885-4B3C-AC48-8366-D83FB2358404}" srcId="{E390595E-6DBC-6A42-9FD6-016E8E505385}" destId="{E50546F1-1BCB-2B43-9FF8-C340C9F66529}" srcOrd="1" destOrd="0" parTransId="{BC9079AF-2FFC-5240-A105-B0E4F6528C48}" sibTransId="{632A89B6-C4A9-2349-B65D-ADEAA576DF7A}"/>
    <dgm:cxn modelId="{FC51410E-3927-4771-A87E-9D3EF17E6691}" type="presOf" srcId="{F040EC6C-6F67-1246-A1B1-0413971D7C25}" destId="{F11C6DF0-3131-8745-A637-BFD9DD8FA9B1}" srcOrd="1" destOrd="0" presId="urn:microsoft.com/office/officeart/2005/8/layout/bList2#1"/>
    <dgm:cxn modelId="{ADBE3E30-51E7-4E26-A5CA-82115D518AD6}" type="presOf" srcId="{E50546F1-1BCB-2B43-9FF8-C340C9F66529}" destId="{052337F4-D611-9D4E-AD75-6E179529B701}" srcOrd="0" destOrd="0" presId="urn:microsoft.com/office/officeart/2005/8/layout/bList2#1"/>
    <dgm:cxn modelId="{EC363875-C458-0F4D-9C58-5E915A41CC96}" srcId="{E390595E-6DBC-6A42-9FD6-016E8E505385}" destId="{F040EC6C-6F67-1246-A1B1-0413971D7C25}" srcOrd="0" destOrd="0" parTransId="{EA1F4153-8924-104C-B68F-F2E956EC2006}" sibTransId="{C8B6CF9B-30E9-6049-BB68-7C9F11665137}"/>
    <dgm:cxn modelId="{AF955953-0F3B-4DCB-AFC9-CD237AE98ECA}" type="presOf" srcId="{E50546F1-1BCB-2B43-9FF8-C340C9F66529}" destId="{C3828D29-6734-9E4F-92FB-8A0202F8F503}" srcOrd="1" destOrd="0" presId="urn:microsoft.com/office/officeart/2005/8/layout/bList2#1"/>
    <dgm:cxn modelId="{D2161786-708C-45A3-BCE5-A8D3F9CF2AFC}" type="presOf" srcId="{C8B6CF9B-30E9-6049-BB68-7C9F11665137}" destId="{76257991-8151-3049-9EC4-99CAA5B5A71B}" srcOrd="0" destOrd="0" presId="urn:microsoft.com/office/officeart/2005/8/layout/bList2#1"/>
    <dgm:cxn modelId="{E364FFA4-E249-5043-B524-D2594641598D}" srcId="{E390595E-6DBC-6A42-9FD6-016E8E505385}" destId="{999EE59C-7D54-2B4D-A955-473135D0010C}" srcOrd="2" destOrd="0" parTransId="{A2BACEA1-BC9C-554B-A57C-5B61A445892E}" sibTransId="{C4BC92B4-1507-6E4E-AED2-8708C5186A4F}"/>
    <dgm:cxn modelId="{5D79377C-6B4F-4869-A01E-3A478BCAACC1}" type="presOf" srcId="{F040EC6C-6F67-1246-A1B1-0413971D7C25}" destId="{A6BB44C7-2C64-604C-85EA-8B8BBA6A6E1F}" srcOrd="0" destOrd="0" presId="urn:microsoft.com/office/officeart/2005/8/layout/bList2#1"/>
    <dgm:cxn modelId="{2B76B92F-ADA4-4072-8075-10814F4836F5}" type="presOf" srcId="{632A89B6-C4A9-2349-B65D-ADEAA576DF7A}" destId="{54002D18-6A0E-6641-99E1-7F11B27A91D5}" srcOrd="0" destOrd="0" presId="urn:microsoft.com/office/officeart/2005/8/layout/bList2#1"/>
    <dgm:cxn modelId="{9FA1F607-7E6D-40CA-9B37-8BD080541C5F}" type="presOf" srcId="{E390595E-6DBC-6A42-9FD6-016E8E505385}" destId="{9AB950F1-AD8A-F643-A16E-D205303C7734}" srcOrd="0" destOrd="0" presId="urn:microsoft.com/office/officeart/2005/8/layout/bList2#1"/>
    <dgm:cxn modelId="{9E8B4911-553E-4344-810C-FFEEF78AC4F6}" type="presOf" srcId="{999EE59C-7D54-2B4D-A955-473135D0010C}" destId="{173E692C-0353-C949-85DD-2E88B32A8F20}" srcOrd="1" destOrd="0" presId="urn:microsoft.com/office/officeart/2005/8/layout/bList2#1"/>
    <dgm:cxn modelId="{C6431CE0-9CE1-4C7A-A971-065601001CFF}" type="presOf" srcId="{999EE59C-7D54-2B4D-A955-473135D0010C}" destId="{2B275DD3-5387-7E42-ABE5-1BE12F76EA55}" srcOrd="0" destOrd="0" presId="urn:microsoft.com/office/officeart/2005/8/layout/bList2#1"/>
    <dgm:cxn modelId="{B2AF73FF-B827-42BD-9A7C-69F847B03810}" type="presParOf" srcId="{9AB950F1-AD8A-F643-A16E-D205303C7734}" destId="{631F0C45-5CFC-8A47-8BE5-5C23A3BA9B61}" srcOrd="0" destOrd="0" presId="urn:microsoft.com/office/officeart/2005/8/layout/bList2#1"/>
    <dgm:cxn modelId="{844F5954-6AA4-414F-922A-8369763CBB44}" type="presParOf" srcId="{631F0C45-5CFC-8A47-8BE5-5C23A3BA9B61}" destId="{687B3B3D-F4D0-1A46-ADFC-30C3981AE490}" srcOrd="0" destOrd="0" presId="urn:microsoft.com/office/officeart/2005/8/layout/bList2#1"/>
    <dgm:cxn modelId="{D2E368A6-48BD-47DC-8BB1-1DF665AC5E34}" type="presParOf" srcId="{631F0C45-5CFC-8A47-8BE5-5C23A3BA9B61}" destId="{A6BB44C7-2C64-604C-85EA-8B8BBA6A6E1F}" srcOrd="1" destOrd="0" presId="urn:microsoft.com/office/officeart/2005/8/layout/bList2#1"/>
    <dgm:cxn modelId="{DF764FBA-F19D-4042-BE46-D314D9F7FACB}" type="presParOf" srcId="{631F0C45-5CFC-8A47-8BE5-5C23A3BA9B61}" destId="{F11C6DF0-3131-8745-A637-BFD9DD8FA9B1}" srcOrd="2" destOrd="0" presId="urn:microsoft.com/office/officeart/2005/8/layout/bList2#1"/>
    <dgm:cxn modelId="{E346559B-42DB-43BB-83D0-D67DA0886169}" type="presParOf" srcId="{631F0C45-5CFC-8A47-8BE5-5C23A3BA9B61}" destId="{3FD4067D-B517-B14E-8970-0724B2279251}" srcOrd="3" destOrd="0" presId="urn:microsoft.com/office/officeart/2005/8/layout/bList2#1"/>
    <dgm:cxn modelId="{4F64D924-C89E-4003-8CF1-561511FD1187}" type="presParOf" srcId="{9AB950F1-AD8A-F643-A16E-D205303C7734}" destId="{76257991-8151-3049-9EC4-99CAA5B5A71B}" srcOrd="1" destOrd="0" presId="urn:microsoft.com/office/officeart/2005/8/layout/bList2#1"/>
    <dgm:cxn modelId="{3B9D7E05-37C7-4EA1-99B9-7F35F87C0C02}" type="presParOf" srcId="{9AB950F1-AD8A-F643-A16E-D205303C7734}" destId="{6A9C0417-4445-5B44-9307-01D88CCED782}" srcOrd="2" destOrd="0" presId="urn:microsoft.com/office/officeart/2005/8/layout/bList2#1"/>
    <dgm:cxn modelId="{63FE23C3-3340-4309-966D-2C137D66DE2D}" type="presParOf" srcId="{6A9C0417-4445-5B44-9307-01D88CCED782}" destId="{D9E237EF-75CF-1244-9427-CE2F90EC7452}" srcOrd="0" destOrd="0" presId="urn:microsoft.com/office/officeart/2005/8/layout/bList2#1"/>
    <dgm:cxn modelId="{49159723-C017-4624-B02F-B453E94C7A3C}" type="presParOf" srcId="{6A9C0417-4445-5B44-9307-01D88CCED782}" destId="{052337F4-D611-9D4E-AD75-6E179529B701}" srcOrd="1" destOrd="0" presId="urn:microsoft.com/office/officeart/2005/8/layout/bList2#1"/>
    <dgm:cxn modelId="{9B967444-4FC5-4F18-AA37-5DF049001DD2}" type="presParOf" srcId="{6A9C0417-4445-5B44-9307-01D88CCED782}" destId="{C3828D29-6734-9E4F-92FB-8A0202F8F503}" srcOrd="2" destOrd="0" presId="urn:microsoft.com/office/officeart/2005/8/layout/bList2#1"/>
    <dgm:cxn modelId="{E126D140-21C7-40D2-BD13-C4023FDC34BC}" type="presParOf" srcId="{6A9C0417-4445-5B44-9307-01D88CCED782}" destId="{DB8565B9-CDB9-DA46-92F5-0509FEF0A7E0}" srcOrd="3" destOrd="0" presId="urn:microsoft.com/office/officeart/2005/8/layout/bList2#1"/>
    <dgm:cxn modelId="{DA932A88-B399-4BCC-BDC5-8D2A63A7BA24}" type="presParOf" srcId="{9AB950F1-AD8A-F643-A16E-D205303C7734}" destId="{54002D18-6A0E-6641-99E1-7F11B27A91D5}" srcOrd="3" destOrd="0" presId="urn:microsoft.com/office/officeart/2005/8/layout/bList2#1"/>
    <dgm:cxn modelId="{BF3E8BAA-0765-4C71-8031-A67DC067C9F7}" type="presParOf" srcId="{9AB950F1-AD8A-F643-A16E-D205303C7734}" destId="{9CAC102B-4982-8D4E-878D-6188E28E6360}" srcOrd="4" destOrd="0" presId="urn:microsoft.com/office/officeart/2005/8/layout/bList2#1"/>
    <dgm:cxn modelId="{85E6C4E8-751A-4777-A0BD-5E63E1BE4C85}" type="presParOf" srcId="{9CAC102B-4982-8D4E-878D-6188E28E6360}" destId="{EA0F310A-8FFC-5B47-B7C5-270602AC14E2}" srcOrd="0" destOrd="0" presId="urn:microsoft.com/office/officeart/2005/8/layout/bList2#1"/>
    <dgm:cxn modelId="{3BD9A5E3-340F-4E94-AF71-EEBBE8093499}" type="presParOf" srcId="{9CAC102B-4982-8D4E-878D-6188E28E6360}" destId="{2B275DD3-5387-7E42-ABE5-1BE12F76EA55}" srcOrd="1" destOrd="0" presId="urn:microsoft.com/office/officeart/2005/8/layout/bList2#1"/>
    <dgm:cxn modelId="{680EF7F8-75C4-4275-8218-15A717535FF9}" type="presParOf" srcId="{9CAC102B-4982-8D4E-878D-6188E28E6360}" destId="{173E692C-0353-C949-85DD-2E88B32A8F20}" srcOrd="2" destOrd="0" presId="urn:microsoft.com/office/officeart/2005/8/layout/bList2#1"/>
    <dgm:cxn modelId="{1E891EBD-1E55-46A3-B4F3-B6EA0560A6F3}" type="presParOf" srcId="{9CAC102B-4982-8D4E-878D-6188E28E6360}" destId="{849B0DEA-FAE2-8C4A-B208-CA357EEB3CE5}" srcOrd="3" destOrd="0" presId="urn:microsoft.com/office/officeart/2005/8/layout/bList2#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AD3DA0-491D-4A18-8E35-76C4CB64E09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C6F5114-940E-4D4A-8670-2B8FE2639F9E}">
      <dgm:prSet phldrT="[Text]" custT="1"/>
      <dgm:spPr/>
      <dgm:t>
        <a:bodyPr/>
        <a:lstStyle/>
        <a:p>
          <a:r>
            <a:rPr lang="en-US" sz="2800" dirty="0" smtClean="0">
              <a:solidFill>
                <a:srgbClr val="FFC000"/>
              </a:solidFill>
              <a:latin typeface="Arial Black" pitchFamily="34" charset="0"/>
            </a:rPr>
            <a:t>CHALLENGES</a:t>
          </a:r>
          <a:endParaRPr lang="en-US" sz="2800" dirty="0">
            <a:solidFill>
              <a:srgbClr val="FFC000"/>
            </a:solidFill>
            <a:latin typeface="Arial Black" pitchFamily="34" charset="0"/>
          </a:endParaRPr>
        </a:p>
      </dgm:t>
    </dgm:pt>
    <dgm:pt modelId="{365B0FCA-8F28-47B9-B74D-02399681C6CA}" type="parTrans" cxnId="{7EB6ED06-D6DE-40C8-8D86-3224D9F78519}">
      <dgm:prSet/>
      <dgm:spPr/>
      <dgm:t>
        <a:bodyPr/>
        <a:lstStyle/>
        <a:p>
          <a:endParaRPr lang="en-US"/>
        </a:p>
      </dgm:t>
    </dgm:pt>
    <dgm:pt modelId="{30830D27-A48F-46A1-B6C3-724806F4BD80}" type="sibTrans" cxnId="{7EB6ED06-D6DE-40C8-8D86-3224D9F78519}">
      <dgm:prSet/>
      <dgm:spPr/>
      <dgm:t>
        <a:bodyPr/>
        <a:lstStyle/>
        <a:p>
          <a:endParaRPr lang="en-US"/>
        </a:p>
      </dgm:t>
    </dgm:pt>
    <dgm:pt modelId="{5E9566D1-0344-4CC6-AC98-AB8C9430CE9F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SDG RELATED:</a:t>
          </a:r>
          <a:endParaRPr lang="en-US" sz="2000" dirty="0" smtClean="0">
            <a:solidFill>
              <a:schemeClr val="tx1"/>
            </a:solidFill>
          </a:endParaRPr>
        </a:p>
        <a:p>
          <a:r>
            <a:rPr lang="en-US" sz="1600" dirty="0" smtClean="0">
              <a:solidFill>
                <a:srgbClr val="FFFF00"/>
              </a:solidFill>
              <a:latin typeface="Arial Black" pitchFamily="34" charset="0"/>
            </a:rPr>
            <a:t>- Poverty</a:t>
          </a:r>
        </a:p>
        <a:p>
          <a:r>
            <a:rPr lang="en-US" sz="1600" dirty="0" smtClean="0">
              <a:solidFill>
                <a:srgbClr val="FFFF00"/>
              </a:solidFill>
              <a:latin typeface="Arial Black" pitchFamily="34" charset="0"/>
            </a:rPr>
            <a:t>- Hunger</a:t>
          </a:r>
        </a:p>
        <a:p>
          <a:r>
            <a:rPr lang="en-US" sz="1600" dirty="0" smtClean="0">
              <a:solidFill>
                <a:srgbClr val="FFFF00"/>
              </a:solidFill>
              <a:latin typeface="Arial Black" pitchFamily="34" charset="0"/>
            </a:rPr>
            <a:t>- Malnutrition</a:t>
          </a:r>
        </a:p>
        <a:p>
          <a:r>
            <a:rPr lang="en-US" sz="1600" dirty="0" smtClean="0">
              <a:solidFill>
                <a:srgbClr val="FFFF00"/>
              </a:solidFill>
              <a:latin typeface="Arial Black" pitchFamily="34" charset="0"/>
            </a:rPr>
            <a:t>- Climate Change</a:t>
          </a:r>
        </a:p>
      </dgm:t>
    </dgm:pt>
    <dgm:pt modelId="{A4E39E3A-4457-4ADA-A2CE-9CA56D3AF22E}" type="parTrans" cxnId="{90903794-0F36-4BA8-94A0-6ED9C17769A5}">
      <dgm:prSet/>
      <dgm:spPr/>
      <dgm:t>
        <a:bodyPr/>
        <a:lstStyle/>
        <a:p>
          <a:endParaRPr lang="en-US"/>
        </a:p>
      </dgm:t>
    </dgm:pt>
    <dgm:pt modelId="{FFFF95E3-BFC2-470F-B773-85FC5D09C706}" type="sibTrans" cxnId="{90903794-0F36-4BA8-94A0-6ED9C17769A5}">
      <dgm:prSet/>
      <dgm:spPr/>
      <dgm:t>
        <a:bodyPr/>
        <a:lstStyle/>
        <a:p>
          <a:endParaRPr lang="en-US"/>
        </a:p>
      </dgm:t>
    </dgm:pt>
    <dgm:pt modelId="{8FF492E3-CEA5-499F-9E27-21CAB57FEA3E}">
      <dgm:prSet phldrT="[Text]" custT="1"/>
      <dgm:spPr/>
      <dgm:t>
        <a:bodyPr/>
        <a:lstStyle/>
        <a:p>
          <a:r>
            <a:rPr lang="en-US" sz="2000" b="1" dirty="0" smtClean="0">
              <a:solidFill>
                <a:schemeClr val="tx1"/>
              </a:solidFill>
            </a:rPr>
            <a:t>FARMER RELATED:</a:t>
          </a:r>
        </a:p>
        <a:p>
          <a:r>
            <a:rPr lang="en-US" sz="1600" dirty="0" smtClean="0"/>
            <a:t>-  </a:t>
          </a:r>
          <a:r>
            <a:rPr lang="en-US" sz="1600" dirty="0" smtClean="0">
              <a:latin typeface="Arial Black" pitchFamily="34" charset="0"/>
            </a:rPr>
            <a:t>Low Income ?</a:t>
          </a:r>
        </a:p>
        <a:p>
          <a:r>
            <a:rPr lang="en-US" sz="1600" dirty="0" smtClean="0">
              <a:latin typeface="Arial Black" pitchFamily="34" charset="0"/>
            </a:rPr>
            <a:t>- Youth Not</a:t>
          </a:r>
        </a:p>
        <a:p>
          <a:r>
            <a:rPr lang="en-US" sz="1600" dirty="0" smtClean="0">
              <a:latin typeface="Arial Black" pitchFamily="34" charset="0"/>
            </a:rPr>
            <a:t> Interested</a:t>
          </a:r>
        </a:p>
        <a:p>
          <a:r>
            <a:rPr lang="en-US" sz="1600" dirty="0" smtClean="0">
              <a:latin typeface="Arial Black" pitchFamily="34" charset="0"/>
            </a:rPr>
            <a:t>- Policy Support ?</a:t>
          </a:r>
          <a:endParaRPr lang="en-US" sz="1600" dirty="0">
            <a:latin typeface="Arial Black" pitchFamily="34" charset="0"/>
          </a:endParaRPr>
        </a:p>
      </dgm:t>
    </dgm:pt>
    <dgm:pt modelId="{88A77F48-FC6A-422C-B058-E913E25C0FA6}" type="parTrans" cxnId="{BDCC383F-AF0A-49E8-B41A-CAC51EC7F657}">
      <dgm:prSet/>
      <dgm:spPr/>
      <dgm:t>
        <a:bodyPr/>
        <a:lstStyle/>
        <a:p>
          <a:endParaRPr lang="en-US"/>
        </a:p>
      </dgm:t>
    </dgm:pt>
    <dgm:pt modelId="{00529130-55CD-4B5E-A23D-8090F5793752}" type="sibTrans" cxnId="{BDCC383F-AF0A-49E8-B41A-CAC51EC7F657}">
      <dgm:prSet/>
      <dgm:spPr/>
      <dgm:t>
        <a:bodyPr/>
        <a:lstStyle/>
        <a:p>
          <a:endParaRPr lang="en-US"/>
        </a:p>
      </dgm:t>
    </dgm:pt>
    <dgm:pt modelId="{B78D7E8C-8A6E-45BF-8E6A-638A914B489A}" type="pres">
      <dgm:prSet presAssocID="{1CAD3DA0-491D-4A18-8E35-76C4CB64E09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AC6A7DD-436A-476D-8C1E-6FA797EFF543}" type="pres">
      <dgm:prSet presAssocID="{0C6F5114-940E-4D4A-8670-2B8FE2639F9E}" presName="roof" presStyleLbl="dkBgShp" presStyleIdx="0" presStyleCnt="2" custLinFactNeighborY="-7874"/>
      <dgm:spPr/>
      <dgm:t>
        <a:bodyPr/>
        <a:lstStyle/>
        <a:p>
          <a:endParaRPr lang="en-US"/>
        </a:p>
      </dgm:t>
    </dgm:pt>
    <dgm:pt modelId="{C9C3C0A9-D3EE-4340-8728-487E70EBEF4B}" type="pres">
      <dgm:prSet presAssocID="{0C6F5114-940E-4D4A-8670-2B8FE2639F9E}" presName="pillars" presStyleCnt="0"/>
      <dgm:spPr/>
    </dgm:pt>
    <dgm:pt modelId="{6E690A05-902C-4879-BE45-171629A687BB}" type="pres">
      <dgm:prSet presAssocID="{0C6F5114-940E-4D4A-8670-2B8FE2639F9E}" presName="pillar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0BAF7E-123A-4AC5-8C19-D549E1864A9C}" type="pres">
      <dgm:prSet presAssocID="{8FF492E3-CEA5-499F-9E27-21CAB57FEA3E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47A7CA-A4B6-44C0-BE37-72481D68458B}" type="pres">
      <dgm:prSet presAssocID="{0C6F5114-940E-4D4A-8670-2B8FE2639F9E}" presName="base" presStyleLbl="dkBgShp" presStyleIdx="1" presStyleCnt="2"/>
      <dgm:spPr/>
    </dgm:pt>
  </dgm:ptLst>
  <dgm:cxnLst>
    <dgm:cxn modelId="{90903794-0F36-4BA8-94A0-6ED9C17769A5}" srcId="{0C6F5114-940E-4D4A-8670-2B8FE2639F9E}" destId="{5E9566D1-0344-4CC6-AC98-AB8C9430CE9F}" srcOrd="0" destOrd="0" parTransId="{A4E39E3A-4457-4ADA-A2CE-9CA56D3AF22E}" sibTransId="{FFFF95E3-BFC2-470F-B773-85FC5D09C706}"/>
    <dgm:cxn modelId="{52D6C0FC-E69C-45EF-884C-2546DD9EEA12}" type="presOf" srcId="{1CAD3DA0-491D-4A18-8E35-76C4CB64E092}" destId="{B78D7E8C-8A6E-45BF-8E6A-638A914B489A}" srcOrd="0" destOrd="0" presId="urn:microsoft.com/office/officeart/2005/8/layout/hList3"/>
    <dgm:cxn modelId="{1358F607-44BB-45A0-810E-1B4B145441F9}" type="presOf" srcId="{0C6F5114-940E-4D4A-8670-2B8FE2639F9E}" destId="{0AC6A7DD-436A-476D-8C1E-6FA797EFF543}" srcOrd="0" destOrd="0" presId="urn:microsoft.com/office/officeart/2005/8/layout/hList3"/>
    <dgm:cxn modelId="{7EB6ED06-D6DE-40C8-8D86-3224D9F78519}" srcId="{1CAD3DA0-491D-4A18-8E35-76C4CB64E092}" destId="{0C6F5114-940E-4D4A-8670-2B8FE2639F9E}" srcOrd="0" destOrd="0" parTransId="{365B0FCA-8F28-47B9-B74D-02399681C6CA}" sibTransId="{30830D27-A48F-46A1-B6C3-724806F4BD80}"/>
    <dgm:cxn modelId="{E706F894-BC88-452B-98D2-F905932D7448}" type="presOf" srcId="{8FF492E3-CEA5-499F-9E27-21CAB57FEA3E}" destId="{CC0BAF7E-123A-4AC5-8C19-D549E1864A9C}" srcOrd="0" destOrd="0" presId="urn:microsoft.com/office/officeart/2005/8/layout/hList3"/>
    <dgm:cxn modelId="{F11E2C30-2221-477F-B9E6-AB0595AA48EE}" type="presOf" srcId="{5E9566D1-0344-4CC6-AC98-AB8C9430CE9F}" destId="{6E690A05-902C-4879-BE45-171629A687BB}" srcOrd="0" destOrd="0" presId="urn:microsoft.com/office/officeart/2005/8/layout/hList3"/>
    <dgm:cxn modelId="{BDCC383F-AF0A-49E8-B41A-CAC51EC7F657}" srcId="{0C6F5114-940E-4D4A-8670-2B8FE2639F9E}" destId="{8FF492E3-CEA5-499F-9E27-21CAB57FEA3E}" srcOrd="1" destOrd="0" parTransId="{88A77F48-FC6A-422C-B058-E913E25C0FA6}" sibTransId="{00529130-55CD-4B5E-A23D-8090F5793752}"/>
    <dgm:cxn modelId="{CBBDB5E1-19FE-47D3-9549-9F998222B5EB}" type="presParOf" srcId="{B78D7E8C-8A6E-45BF-8E6A-638A914B489A}" destId="{0AC6A7DD-436A-476D-8C1E-6FA797EFF543}" srcOrd="0" destOrd="0" presId="urn:microsoft.com/office/officeart/2005/8/layout/hList3"/>
    <dgm:cxn modelId="{4B65FA9E-B4D4-44ED-8FA3-6C77074FF71A}" type="presParOf" srcId="{B78D7E8C-8A6E-45BF-8E6A-638A914B489A}" destId="{C9C3C0A9-D3EE-4340-8728-487E70EBEF4B}" srcOrd="1" destOrd="0" presId="urn:microsoft.com/office/officeart/2005/8/layout/hList3"/>
    <dgm:cxn modelId="{49C9359F-BFEB-42F9-B489-C1FE1F4B75F0}" type="presParOf" srcId="{C9C3C0A9-D3EE-4340-8728-487E70EBEF4B}" destId="{6E690A05-902C-4879-BE45-171629A687BB}" srcOrd="0" destOrd="0" presId="urn:microsoft.com/office/officeart/2005/8/layout/hList3"/>
    <dgm:cxn modelId="{43B7E279-7911-4AD3-A861-2F34F1B7F2B2}" type="presParOf" srcId="{C9C3C0A9-D3EE-4340-8728-487E70EBEF4B}" destId="{CC0BAF7E-123A-4AC5-8C19-D549E1864A9C}" srcOrd="1" destOrd="0" presId="urn:microsoft.com/office/officeart/2005/8/layout/hList3"/>
    <dgm:cxn modelId="{D028C050-C860-4B9B-9572-CE8E8DD2AE56}" type="presParOf" srcId="{B78D7E8C-8A6E-45BF-8E6A-638A914B489A}" destId="{0A47A7CA-A4B6-44C0-BE37-72481D68458B}" srcOrd="2" destOrd="0" presId="urn:microsoft.com/office/officeart/2005/8/layout/hList3"/>
  </dgm:cxnLst>
  <dgm:bg>
    <a:solidFill>
      <a:schemeClr val="bg1"/>
    </a:solidFill>
  </dgm:bg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C972B27-C4E4-3345-A030-CE9E1556848D}" type="doc">
      <dgm:prSet loTypeId="urn:microsoft.com/office/officeart/2005/8/layout/venn2" loCatId="" qsTypeId="urn:microsoft.com/office/officeart/2005/8/quickstyle/simple5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57D13C7E-8C7B-7D4A-A994-0E8C7EDEEB83}">
      <dgm:prSet phldrT="[Text]" custT="1"/>
      <dgm:spPr/>
      <dgm:t>
        <a:bodyPr/>
        <a:lstStyle/>
        <a:p>
          <a:r>
            <a:rPr lang="en-US" sz="1400" b="1" dirty="0">
              <a:solidFill>
                <a:schemeClr val="bg1"/>
              </a:solidFill>
              <a:latin typeface="Arial Black" pitchFamily="34" charset="0"/>
            </a:rPr>
            <a:t>&gt;</a:t>
          </a:r>
          <a:r>
            <a:rPr lang="en-US" sz="1400" b="1" dirty="0" smtClean="0">
              <a:solidFill>
                <a:schemeClr val="bg1"/>
              </a:solidFill>
              <a:latin typeface="Arial Black" pitchFamily="34" charset="0"/>
            </a:rPr>
            <a:t>150 Specialists &amp; </a:t>
          </a:r>
          <a:r>
            <a:rPr lang="en-US" sz="1400" dirty="0" smtClean="0">
              <a:solidFill>
                <a:schemeClr val="bg1"/>
              </a:solidFill>
              <a:latin typeface="Arial Black" pitchFamily="34" charset="0"/>
            </a:rPr>
            <a:t> </a:t>
          </a:r>
          <a:r>
            <a:rPr lang="en-US" sz="1400" b="1" dirty="0">
              <a:solidFill>
                <a:schemeClr val="bg1"/>
              </a:solidFill>
              <a:latin typeface="Arial Black" pitchFamily="34" charset="0"/>
            </a:rPr>
            <a:t>Stakeholders</a:t>
          </a:r>
          <a:r>
            <a:rPr lang="en-US" sz="1400" dirty="0">
              <a:solidFill>
                <a:schemeClr val="bg1"/>
              </a:solidFill>
              <a:latin typeface="Arial Black" pitchFamily="34" charset="0"/>
            </a:rPr>
            <a:t> </a:t>
          </a:r>
          <a:r>
            <a:rPr lang="en-US" sz="1400" b="1" dirty="0" smtClean="0">
              <a:solidFill>
                <a:schemeClr val="bg1"/>
              </a:solidFill>
              <a:latin typeface="Arial Black" pitchFamily="34" charset="0"/>
            </a:rPr>
            <a:t> </a:t>
          </a:r>
          <a:endParaRPr lang="en-US" sz="1400" dirty="0">
            <a:solidFill>
              <a:schemeClr val="bg1"/>
            </a:solidFill>
            <a:latin typeface="Arial Black" pitchFamily="34" charset="0"/>
          </a:endParaRPr>
        </a:p>
      </dgm:t>
    </dgm:pt>
    <dgm:pt modelId="{3C6FBF8D-9102-7543-8C0F-AAC79FBF6B0A}" type="parTrans" cxnId="{DB81B3FF-A4E1-B24C-834B-C0C6C0DF8CEE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70E552C1-4853-7747-B1A2-154E432540B8}" type="sibTrans" cxnId="{DB81B3FF-A4E1-B24C-834B-C0C6C0DF8CEE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109D2EC6-3747-9F46-9537-5DA004D2872D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accent4">
                  <a:lumMod val="75000"/>
                </a:schemeClr>
              </a:solidFill>
              <a:latin typeface="Arial Black" pitchFamily="34" charset="0"/>
            </a:rPr>
            <a:t>Consultants </a:t>
          </a:r>
          <a:r>
            <a:rPr lang="en-US" sz="1400" b="1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rPr>
            <a:t>(TAAS)</a:t>
          </a:r>
          <a:r>
            <a:rPr lang="en-US" sz="1400" dirty="0">
              <a:solidFill>
                <a:schemeClr val="accent4">
                  <a:lumMod val="75000"/>
                </a:schemeClr>
              </a:solidFill>
              <a:latin typeface="Arial Black" pitchFamily="34" charset="0"/>
            </a:rPr>
            <a:t>  </a:t>
          </a:r>
        </a:p>
      </dgm:t>
    </dgm:pt>
    <dgm:pt modelId="{C4435BB9-1A1B-E64D-A2A7-8649FEE50E3A}" type="parTrans" cxnId="{E5C3D620-C11F-1245-811D-2F2F44B063AD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88895BEF-BA9A-C94A-A240-6978E7FC1722}" type="sibTrans" cxnId="{E5C3D620-C11F-1245-811D-2F2F44B063AD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26422625-9295-E047-B3A9-87946C9ED7C9}">
      <dgm:prSet phldrT="[Text]" custT="1"/>
      <dgm:spPr/>
      <dgm:t>
        <a:bodyPr/>
        <a:lstStyle/>
        <a:p>
          <a:r>
            <a:rPr lang="en-US" sz="1600" b="1" dirty="0" smtClean="0">
              <a:solidFill>
                <a:srgbClr val="FF0000"/>
              </a:solidFill>
              <a:latin typeface="Arial Black" pitchFamily="34" charset="0"/>
            </a:rPr>
            <a:t>12 Expert</a:t>
          </a:r>
          <a:r>
            <a:rPr lang="en-US" sz="1600" dirty="0" smtClean="0">
              <a:solidFill>
                <a:srgbClr val="FF0000"/>
              </a:solidFill>
              <a:latin typeface="Arial Black" pitchFamily="34" charset="0"/>
            </a:rPr>
            <a:t> </a:t>
          </a:r>
          <a:r>
            <a:rPr lang="en-US" sz="1600" b="1" dirty="0">
              <a:solidFill>
                <a:srgbClr val="FF0000"/>
              </a:solidFill>
              <a:latin typeface="Arial Black" pitchFamily="34" charset="0"/>
            </a:rPr>
            <a:t>Members</a:t>
          </a:r>
        </a:p>
      </dgm:t>
    </dgm:pt>
    <dgm:pt modelId="{E1F43FFE-2892-A841-A8B8-5F9923FD375D}" type="parTrans" cxnId="{E5DCF371-81C1-C74B-9761-71A48C36C0CC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C28622D5-76EA-7548-B348-54B7F6DAC4E4}" type="sibTrans" cxnId="{E5DCF371-81C1-C74B-9761-71A48C36C0CC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1EDD4F76-C8B5-4543-B77D-D44174558711}">
      <dgm:prSet phldrT="[Text]" custT="1"/>
      <dgm:spPr/>
      <dgm:t>
        <a:bodyPr/>
        <a:lstStyle/>
        <a:p>
          <a:r>
            <a:rPr lang="en-US" sz="1400" b="1" dirty="0">
              <a:solidFill>
                <a:srgbClr val="FFFF00"/>
              </a:solidFill>
              <a:latin typeface="Arial Black" pitchFamily="34" charset="0"/>
            </a:rPr>
            <a:t>Chairman &amp; </a:t>
          </a:r>
        </a:p>
        <a:p>
          <a:r>
            <a:rPr lang="en-US" sz="1400" b="1" dirty="0">
              <a:solidFill>
                <a:srgbClr val="FFFF00"/>
              </a:solidFill>
              <a:latin typeface="Arial Black" pitchFamily="34" charset="0"/>
            </a:rPr>
            <a:t>Member </a:t>
          </a:r>
        </a:p>
        <a:p>
          <a:r>
            <a:rPr lang="en-US" sz="1400" b="1" dirty="0">
              <a:solidFill>
                <a:srgbClr val="FFFF00"/>
              </a:solidFill>
              <a:latin typeface="Arial Black" pitchFamily="34" charset="0"/>
            </a:rPr>
            <a:t>Secretary</a:t>
          </a:r>
        </a:p>
      </dgm:t>
    </dgm:pt>
    <dgm:pt modelId="{4C6CD954-87A5-7846-A2B1-CAAA8D5023EE}" type="parTrans" cxnId="{E10232B3-FB38-7640-ACB4-29C506E9F2EE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4A7F53C9-E034-D945-83E0-E892B4040479}" type="sibTrans" cxnId="{E10232B3-FB38-7640-ACB4-29C506E9F2EE}">
      <dgm:prSet/>
      <dgm:spPr/>
      <dgm:t>
        <a:bodyPr/>
        <a:lstStyle/>
        <a:p>
          <a:endParaRPr lang="en-US" sz="1600">
            <a:solidFill>
              <a:schemeClr val="bg1"/>
            </a:solidFill>
          </a:endParaRPr>
        </a:p>
      </dgm:t>
    </dgm:pt>
    <dgm:pt modelId="{5D0FDBF9-C542-424C-9457-BDC8CE847B3E}" type="pres">
      <dgm:prSet presAssocID="{4C972B27-C4E4-3345-A030-CE9E1556848D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4AD4CE1-5814-AA4C-A8EC-76CEEAE1855A}" type="pres">
      <dgm:prSet presAssocID="{4C972B27-C4E4-3345-A030-CE9E1556848D}" presName="comp1" presStyleCnt="0"/>
      <dgm:spPr/>
    </dgm:pt>
    <dgm:pt modelId="{C0BD5342-5676-7243-88E7-97A85327E7C5}" type="pres">
      <dgm:prSet presAssocID="{4C972B27-C4E4-3345-A030-CE9E1556848D}" presName="circle1" presStyleLbl="node1" presStyleIdx="0" presStyleCnt="4" custScaleX="126819" custScaleY="99997" custLinFactNeighborX="1831"/>
      <dgm:spPr/>
      <dgm:t>
        <a:bodyPr/>
        <a:lstStyle/>
        <a:p>
          <a:endParaRPr lang="en-US"/>
        </a:p>
      </dgm:t>
    </dgm:pt>
    <dgm:pt modelId="{D72448C3-3A49-1847-AF2E-388783433212}" type="pres">
      <dgm:prSet presAssocID="{4C972B27-C4E4-3345-A030-CE9E1556848D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E5AC98-9FBA-4441-993B-CA5AFE306AA6}" type="pres">
      <dgm:prSet presAssocID="{4C972B27-C4E4-3345-A030-CE9E1556848D}" presName="comp2" presStyleCnt="0"/>
      <dgm:spPr/>
    </dgm:pt>
    <dgm:pt modelId="{DBD52D21-6232-6947-A108-D90003255E98}" type="pres">
      <dgm:prSet presAssocID="{4C972B27-C4E4-3345-A030-CE9E1556848D}" presName="circle2" presStyleLbl="node1" presStyleIdx="1" presStyleCnt="4" custScaleX="107717" custScaleY="83372" custLinFactNeighborX="-1524" custLinFactNeighborY="-5686"/>
      <dgm:spPr/>
      <dgm:t>
        <a:bodyPr/>
        <a:lstStyle/>
        <a:p>
          <a:endParaRPr lang="en-US"/>
        </a:p>
      </dgm:t>
    </dgm:pt>
    <dgm:pt modelId="{9F7D49E4-8C7D-ED4B-9556-E072F6EA03EA}" type="pres">
      <dgm:prSet presAssocID="{4C972B27-C4E4-3345-A030-CE9E1556848D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41EF74E-5428-CF49-BD1E-0DFBC458ABBA}" type="pres">
      <dgm:prSet presAssocID="{4C972B27-C4E4-3345-A030-CE9E1556848D}" presName="comp3" presStyleCnt="0"/>
      <dgm:spPr/>
    </dgm:pt>
    <dgm:pt modelId="{1E608C6E-0140-FC4F-8225-8218B4441D5F}" type="pres">
      <dgm:prSet presAssocID="{4C972B27-C4E4-3345-A030-CE9E1556848D}" presName="circle3" presStyleLbl="node1" presStyleIdx="2" presStyleCnt="4"/>
      <dgm:spPr/>
      <dgm:t>
        <a:bodyPr/>
        <a:lstStyle/>
        <a:p>
          <a:endParaRPr lang="en-US"/>
        </a:p>
      </dgm:t>
    </dgm:pt>
    <dgm:pt modelId="{550AC15A-AECD-0A46-8350-ED3CA55C2D4C}" type="pres">
      <dgm:prSet presAssocID="{4C972B27-C4E4-3345-A030-CE9E1556848D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09D879-F1AC-E548-90B8-5B3DEC37C4A5}" type="pres">
      <dgm:prSet presAssocID="{4C972B27-C4E4-3345-A030-CE9E1556848D}" presName="comp4" presStyleCnt="0"/>
      <dgm:spPr/>
    </dgm:pt>
    <dgm:pt modelId="{67281E01-80D5-A94A-8A82-9AEC391D8B7B}" type="pres">
      <dgm:prSet presAssocID="{4C972B27-C4E4-3345-A030-CE9E1556848D}" presName="circle4" presStyleLbl="node1" presStyleIdx="3" presStyleCnt="4"/>
      <dgm:spPr/>
      <dgm:t>
        <a:bodyPr/>
        <a:lstStyle/>
        <a:p>
          <a:endParaRPr lang="en-US"/>
        </a:p>
      </dgm:t>
    </dgm:pt>
    <dgm:pt modelId="{5F361685-401E-A049-A4A3-2C915FD9E2D2}" type="pres">
      <dgm:prSet presAssocID="{4C972B27-C4E4-3345-A030-CE9E1556848D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792FED8-0ABA-4040-B8B4-5A55FDDC7AC7}" type="presOf" srcId="{1EDD4F76-C8B5-4543-B77D-D44174558711}" destId="{67281E01-80D5-A94A-8A82-9AEC391D8B7B}" srcOrd="0" destOrd="0" presId="urn:microsoft.com/office/officeart/2005/8/layout/venn2"/>
    <dgm:cxn modelId="{549D4E87-6A1A-43A7-B108-FE25B9E3B2E2}" type="presOf" srcId="{26422625-9295-E047-B3A9-87946C9ED7C9}" destId="{1E608C6E-0140-FC4F-8225-8218B4441D5F}" srcOrd="0" destOrd="0" presId="urn:microsoft.com/office/officeart/2005/8/layout/venn2"/>
    <dgm:cxn modelId="{7725E84F-7C54-4BE0-816F-F4D31FBBFF61}" type="presOf" srcId="{57D13C7E-8C7B-7D4A-A994-0E8C7EDEEB83}" destId="{D72448C3-3A49-1847-AF2E-388783433212}" srcOrd="1" destOrd="0" presId="urn:microsoft.com/office/officeart/2005/8/layout/venn2"/>
    <dgm:cxn modelId="{8C8A1B63-DA59-4B19-A372-B574620C2AE7}" type="presOf" srcId="{1EDD4F76-C8B5-4543-B77D-D44174558711}" destId="{5F361685-401E-A049-A4A3-2C915FD9E2D2}" srcOrd="1" destOrd="0" presId="urn:microsoft.com/office/officeart/2005/8/layout/venn2"/>
    <dgm:cxn modelId="{E10232B3-FB38-7640-ACB4-29C506E9F2EE}" srcId="{4C972B27-C4E4-3345-A030-CE9E1556848D}" destId="{1EDD4F76-C8B5-4543-B77D-D44174558711}" srcOrd="3" destOrd="0" parTransId="{4C6CD954-87A5-7846-A2B1-CAAA8D5023EE}" sibTransId="{4A7F53C9-E034-D945-83E0-E892B4040479}"/>
    <dgm:cxn modelId="{51278AC9-3A3A-47CB-A9E7-2C67CF2B8D24}" type="presOf" srcId="{26422625-9295-E047-B3A9-87946C9ED7C9}" destId="{550AC15A-AECD-0A46-8350-ED3CA55C2D4C}" srcOrd="1" destOrd="0" presId="urn:microsoft.com/office/officeart/2005/8/layout/venn2"/>
    <dgm:cxn modelId="{452CE892-414B-423C-B72D-0F7D036A80F6}" type="presOf" srcId="{109D2EC6-3747-9F46-9537-5DA004D2872D}" destId="{DBD52D21-6232-6947-A108-D90003255E98}" srcOrd="0" destOrd="0" presId="urn:microsoft.com/office/officeart/2005/8/layout/venn2"/>
    <dgm:cxn modelId="{CA547010-FCE6-47A4-98C9-5CC7D21384E5}" type="presOf" srcId="{4C972B27-C4E4-3345-A030-CE9E1556848D}" destId="{5D0FDBF9-C542-424C-9457-BDC8CE847B3E}" srcOrd="0" destOrd="0" presId="urn:microsoft.com/office/officeart/2005/8/layout/venn2"/>
    <dgm:cxn modelId="{31CD8DFB-B7D1-4DBF-940B-AEB7B366984B}" type="presOf" srcId="{57D13C7E-8C7B-7D4A-A994-0E8C7EDEEB83}" destId="{C0BD5342-5676-7243-88E7-97A85327E7C5}" srcOrd="0" destOrd="0" presId="urn:microsoft.com/office/officeart/2005/8/layout/venn2"/>
    <dgm:cxn modelId="{64D840AF-CDFB-47B4-A215-A87BAA2D41C5}" type="presOf" srcId="{109D2EC6-3747-9F46-9537-5DA004D2872D}" destId="{9F7D49E4-8C7D-ED4B-9556-E072F6EA03EA}" srcOrd="1" destOrd="0" presId="urn:microsoft.com/office/officeart/2005/8/layout/venn2"/>
    <dgm:cxn modelId="{E5C3D620-C11F-1245-811D-2F2F44B063AD}" srcId="{4C972B27-C4E4-3345-A030-CE9E1556848D}" destId="{109D2EC6-3747-9F46-9537-5DA004D2872D}" srcOrd="1" destOrd="0" parTransId="{C4435BB9-1A1B-E64D-A2A7-8649FEE50E3A}" sibTransId="{88895BEF-BA9A-C94A-A240-6978E7FC1722}"/>
    <dgm:cxn modelId="{DB81B3FF-A4E1-B24C-834B-C0C6C0DF8CEE}" srcId="{4C972B27-C4E4-3345-A030-CE9E1556848D}" destId="{57D13C7E-8C7B-7D4A-A994-0E8C7EDEEB83}" srcOrd="0" destOrd="0" parTransId="{3C6FBF8D-9102-7543-8C0F-AAC79FBF6B0A}" sibTransId="{70E552C1-4853-7747-B1A2-154E432540B8}"/>
    <dgm:cxn modelId="{E5DCF371-81C1-C74B-9761-71A48C36C0CC}" srcId="{4C972B27-C4E4-3345-A030-CE9E1556848D}" destId="{26422625-9295-E047-B3A9-87946C9ED7C9}" srcOrd="2" destOrd="0" parTransId="{E1F43FFE-2892-A841-A8B8-5F9923FD375D}" sibTransId="{C28622D5-76EA-7548-B348-54B7F6DAC4E4}"/>
    <dgm:cxn modelId="{B9E109C8-F67D-4B74-AA41-29AE8E4DE689}" type="presParOf" srcId="{5D0FDBF9-C542-424C-9457-BDC8CE847B3E}" destId="{14AD4CE1-5814-AA4C-A8EC-76CEEAE1855A}" srcOrd="0" destOrd="0" presId="urn:microsoft.com/office/officeart/2005/8/layout/venn2"/>
    <dgm:cxn modelId="{E5FC33D2-C8CA-4468-84DD-C15CE0D96951}" type="presParOf" srcId="{14AD4CE1-5814-AA4C-A8EC-76CEEAE1855A}" destId="{C0BD5342-5676-7243-88E7-97A85327E7C5}" srcOrd="0" destOrd="0" presId="urn:microsoft.com/office/officeart/2005/8/layout/venn2"/>
    <dgm:cxn modelId="{DE3BF747-6108-42B6-9165-EC6B84DDD3A7}" type="presParOf" srcId="{14AD4CE1-5814-AA4C-A8EC-76CEEAE1855A}" destId="{D72448C3-3A49-1847-AF2E-388783433212}" srcOrd="1" destOrd="0" presId="urn:microsoft.com/office/officeart/2005/8/layout/venn2"/>
    <dgm:cxn modelId="{F2ACAD2D-0D70-416E-8AD6-BF2FC52A5BD9}" type="presParOf" srcId="{5D0FDBF9-C542-424C-9457-BDC8CE847B3E}" destId="{77E5AC98-9FBA-4441-993B-CA5AFE306AA6}" srcOrd="1" destOrd="0" presId="urn:microsoft.com/office/officeart/2005/8/layout/venn2"/>
    <dgm:cxn modelId="{E18808DF-1893-44DC-B68B-7AD3AA0AA445}" type="presParOf" srcId="{77E5AC98-9FBA-4441-993B-CA5AFE306AA6}" destId="{DBD52D21-6232-6947-A108-D90003255E98}" srcOrd="0" destOrd="0" presId="urn:microsoft.com/office/officeart/2005/8/layout/venn2"/>
    <dgm:cxn modelId="{F9B889EF-E490-46D7-95F8-122A1EBEECAD}" type="presParOf" srcId="{77E5AC98-9FBA-4441-993B-CA5AFE306AA6}" destId="{9F7D49E4-8C7D-ED4B-9556-E072F6EA03EA}" srcOrd="1" destOrd="0" presId="urn:microsoft.com/office/officeart/2005/8/layout/venn2"/>
    <dgm:cxn modelId="{2E284CF7-2F38-4746-9741-01AEE2C4027B}" type="presParOf" srcId="{5D0FDBF9-C542-424C-9457-BDC8CE847B3E}" destId="{141EF74E-5428-CF49-BD1E-0DFBC458ABBA}" srcOrd="2" destOrd="0" presId="urn:microsoft.com/office/officeart/2005/8/layout/venn2"/>
    <dgm:cxn modelId="{7E618062-6847-45D7-A1FC-8F999CE52B33}" type="presParOf" srcId="{141EF74E-5428-CF49-BD1E-0DFBC458ABBA}" destId="{1E608C6E-0140-FC4F-8225-8218B4441D5F}" srcOrd="0" destOrd="0" presId="urn:microsoft.com/office/officeart/2005/8/layout/venn2"/>
    <dgm:cxn modelId="{89BB5675-1607-4745-B174-C837AE86D21E}" type="presParOf" srcId="{141EF74E-5428-CF49-BD1E-0DFBC458ABBA}" destId="{550AC15A-AECD-0A46-8350-ED3CA55C2D4C}" srcOrd="1" destOrd="0" presId="urn:microsoft.com/office/officeart/2005/8/layout/venn2"/>
    <dgm:cxn modelId="{07F63799-1B65-4510-9342-11366CD06C10}" type="presParOf" srcId="{5D0FDBF9-C542-424C-9457-BDC8CE847B3E}" destId="{BD09D879-F1AC-E548-90B8-5B3DEC37C4A5}" srcOrd="3" destOrd="0" presId="urn:microsoft.com/office/officeart/2005/8/layout/venn2"/>
    <dgm:cxn modelId="{7B8D5FCA-8FC8-4BC1-BE5D-E54A4991C090}" type="presParOf" srcId="{BD09D879-F1AC-E548-90B8-5B3DEC37C4A5}" destId="{67281E01-80D5-A94A-8A82-9AEC391D8B7B}" srcOrd="0" destOrd="0" presId="urn:microsoft.com/office/officeart/2005/8/layout/venn2"/>
    <dgm:cxn modelId="{710ADC00-EBFE-4A89-920F-56226E4EBC79}" type="presParOf" srcId="{BD09D879-F1AC-E548-90B8-5B3DEC37C4A5}" destId="{5F361685-401E-A049-A4A3-2C915FD9E2D2}" srcOrd="1" destOrd="0" presId="urn:microsoft.com/office/officeart/2005/8/layout/venn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C187BE-36A8-4C3C-B489-BB5CA0B83FC6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1A2A8-38A7-4A9F-B495-F913F2FAB8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7E755A-435A-47B7-875D-D4AEDC1233F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A9AC7C-19FF-488E-9448-5C6C01915E12}" type="slidenum">
              <a:rPr lang="en-US" altLang="en-US" smtClean="0"/>
              <a:pPr/>
              <a:t>15</a:t>
            </a:fld>
            <a:endParaRPr lang="en-US" altLang="en-US" dirty="0" smtClean="0"/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3885579" y="8684926"/>
            <a:ext cx="2970869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757" tIns="46879" rIns="93757" bIns="46879" anchor="b"/>
          <a:lstStyle/>
          <a:p>
            <a:pPr algn="r" defTabSz="937804"/>
            <a:fld id="{E302C6F0-E9AB-43D4-8A8C-AF1E63D2B8FF}" type="slidenum">
              <a:rPr lang="en-US" altLang="en-US" sz="1200"/>
              <a:pPr algn="r" defTabSz="937804"/>
              <a:t>15</a:t>
            </a:fld>
            <a:endParaRPr lang="en-US" altLang="en-US" sz="1200" dirty="0"/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711" y="4344025"/>
            <a:ext cx="5028579" cy="4114488"/>
          </a:xfrm>
          <a:noFill/>
          <a:ln/>
        </p:spPr>
        <p:txBody>
          <a:bodyPr lIns="93757" tIns="46879" rIns="93757" bIns="46879"/>
          <a:lstStyle/>
          <a:p>
            <a:pPr eaLnBrk="1" hangingPunct="1"/>
            <a:endParaRPr lang="ru-RU" altLang="en-US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/>
        </p:nvSpPr>
        <p:spPr>
          <a:xfrm>
            <a:off x="3884026" y="8684927"/>
            <a:ext cx="2972421" cy="457512"/>
          </a:xfrm>
          <a:prstGeom prst="rect">
            <a:avLst/>
          </a:prstGeom>
          <a:noFill/>
          <a:ln>
            <a:noFill/>
          </a:ln>
        </p:spPr>
        <p:txBody>
          <a:bodyPr lIns="91433" tIns="45704" rIns="91433" bIns="45704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>
                <a:buClr>
                  <a:srgbClr val="000000"/>
                </a:buClr>
                <a:buSzPct val="25000"/>
              </a:pPr>
              <a:t>26</a:t>
            </a:fld>
            <a:endParaRPr lang="en-US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Shape 407"/>
          <p:cNvSpPr txBox="1"/>
          <p:nvPr/>
        </p:nvSpPr>
        <p:spPr>
          <a:xfrm>
            <a:off x="3884026" y="8684927"/>
            <a:ext cx="2972421" cy="457512"/>
          </a:xfrm>
          <a:prstGeom prst="rect">
            <a:avLst/>
          </a:prstGeom>
          <a:noFill/>
          <a:ln>
            <a:noFill/>
          </a:ln>
        </p:spPr>
        <p:txBody>
          <a:bodyPr lIns="91433" tIns="45704" rIns="91433" bIns="45704" anchor="b" anchorCtr="0">
            <a:noAutofit/>
          </a:bodyPr>
          <a:lstStyle/>
          <a:p>
            <a:pPr algn="r">
              <a:buClr>
                <a:srgbClr val="000000"/>
              </a:buClr>
              <a:buSzPct val="25000"/>
            </a:pPr>
            <a:fld id="{00000000-1234-1234-1234-123412341234}" type="slidenum">
              <a:rPr lang="en-US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algn="r">
                <a:buClr>
                  <a:srgbClr val="000000"/>
                </a:buClr>
                <a:buSzPct val="25000"/>
              </a:pPr>
              <a:t>26</a:t>
            </a:fld>
            <a:endParaRPr lang="en-US"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Shape 4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09" name="Shape 409"/>
          <p:cNvSpPr txBox="1">
            <a:spLocks noGrp="1"/>
          </p:cNvSpPr>
          <p:nvPr>
            <p:ph type="body" idx="1"/>
          </p:nvPr>
        </p:nvSpPr>
        <p:spPr>
          <a:xfrm>
            <a:off x="686422" y="4344025"/>
            <a:ext cx="5485157" cy="4114486"/>
          </a:xfrm>
          <a:prstGeom prst="rect">
            <a:avLst/>
          </a:prstGeom>
          <a:noFill/>
          <a:ln>
            <a:noFill/>
          </a:ln>
        </p:spPr>
        <p:txBody>
          <a:bodyPr lIns="91433" tIns="45704" rIns="91433" bIns="45704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ED7348-CB77-4B7C-936B-3405D10DF8A9}" type="slidenum">
              <a:rPr lang="en-US" smtClean="0"/>
              <a:pPr/>
              <a:t>38</a:t>
            </a:fld>
            <a:endParaRPr lang="en-US" dirty="0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8C274-8BEF-4DCA-95E7-153E3D14EEF1}" type="datetimeFigureOut">
              <a:rPr lang="en-US" smtClean="0"/>
              <a:pPr/>
              <a:t>5/19/2020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2709A-1F3D-4D45-86D4-4AFDB14CEF4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Data" Target="../diagrams/data1.xml"/><Relationship Id="rId7" Type="http://schemas.openxmlformats.org/officeDocument/2006/relationships/diagramData" Target="../diagrams/data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diagramColors" Target="../diagrams/colors2.xml"/><Relationship Id="rId4" Type="http://schemas.openxmlformats.org/officeDocument/2006/relationships/diagramLayout" Target="../diagrams/layout1.xml"/><Relationship Id="rId9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2060"/>
                </a:solidFill>
                <a:latin typeface="Arial Black" pitchFamily="34" charset="0"/>
              </a:rPr>
              <a:t>Challenges and Opportunities before Youth in Agriculture</a:t>
            </a:r>
            <a:endParaRPr lang="en-US" sz="32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8320"/>
            <a:ext cx="9144000" cy="1470025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2060"/>
                </a:solidFill>
                <a:latin typeface="Arial Black" pitchFamily="34" charset="0"/>
                <a:cs typeface="Tahoma"/>
              </a:rPr>
              <a:t>Trends in Use of Key Inputs </a:t>
            </a:r>
            <a:r>
              <a:rPr lang="en-US" sz="2800" b="1" dirty="0" smtClean="0">
                <a:latin typeface="Arial Black" pitchFamily="34" charset="0"/>
                <a:cs typeface="Tahoma"/>
              </a:rPr>
              <a:t/>
            </a:r>
            <a:br>
              <a:rPr lang="en-US" sz="2800" b="1" dirty="0" smtClean="0">
                <a:latin typeface="Arial Black" pitchFamily="34" charset="0"/>
                <a:cs typeface="Tahoma"/>
              </a:rPr>
            </a:br>
            <a:r>
              <a:rPr lang="en-US" sz="2400" b="1" dirty="0" smtClean="0">
                <a:solidFill>
                  <a:srgbClr val="0070C0"/>
                </a:solidFill>
                <a:latin typeface="Arial Black" pitchFamily="34" charset="0"/>
                <a:cs typeface="Tahoma"/>
              </a:rPr>
              <a:t>(1970-2017)</a:t>
            </a:r>
            <a:r>
              <a:rPr lang="en-US" sz="2400" b="1" dirty="0">
                <a:solidFill>
                  <a:srgbClr val="0070C0"/>
                </a:solidFill>
                <a:latin typeface="Arial Black" pitchFamily="34" charset="0"/>
                <a:cs typeface="Tahoma"/>
              </a:rPr>
              <a:t>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66555150"/>
              </p:ext>
            </p:extLst>
          </p:nvPr>
        </p:nvGraphicFramePr>
        <p:xfrm>
          <a:off x="135627" y="1787702"/>
          <a:ext cx="8840382" cy="4623371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022067"/>
                <a:gridCol w="1134331"/>
                <a:gridCol w="1134331"/>
                <a:gridCol w="1134330"/>
                <a:gridCol w="1144914"/>
                <a:gridCol w="1154374"/>
                <a:gridCol w="1116035"/>
              </a:tblGrid>
              <a:tr h="103824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Area </a:t>
                      </a:r>
                    </a:p>
                    <a:p>
                      <a:r>
                        <a:rPr lang="en-US" sz="2200" dirty="0" smtClean="0"/>
                        <a:t>(Million ha)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1970-71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1980-81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1990-91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2000-01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2011-12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2016-17</a:t>
                      </a:r>
                      <a:endParaRPr lang="en-US" sz="2200" dirty="0"/>
                    </a:p>
                  </a:txBody>
                  <a:tcPr/>
                </a:tc>
              </a:tr>
              <a:tr h="59157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Net sown 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141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141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140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1272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Gross cropped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165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172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186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185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196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198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9157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Net irrigated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31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55.2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66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68.3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60609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Gross irrigated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49.8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63.3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76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91.7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96.5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9157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HYV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15.4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67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</a:tr>
              <a:tr h="591577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Fertilizer use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2.2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5.5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12.5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16.7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27.8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25.9</a:t>
                      </a:r>
                      <a:endParaRPr lang="en-US" sz="2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5807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66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Need for Reorientation for Profitable and Sustainable </a:t>
            </a:r>
            <a:r>
              <a:rPr lang="en-US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Agriculture 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Diversification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Secondary Agriculture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Specialty Agriculture</a:t>
            </a:r>
          </a:p>
          <a:p>
            <a:r>
              <a:rPr lang="en-US" sz="2800" dirty="0" smtClean="0">
                <a:solidFill>
                  <a:srgbClr val="002060"/>
                </a:solidFill>
                <a:latin typeface="Arial Black" pitchFamily="34" charset="0"/>
              </a:rPr>
              <a:t>Besides Production, now Post-production</a:t>
            </a:r>
            <a:endParaRPr lang="en-US" sz="2800" dirty="0">
              <a:solidFill>
                <a:srgbClr val="00206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 l="15227" t="18750" r="16837" b="5208"/>
          <a:stretch>
            <a:fillRect/>
          </a:stretch>
        </p:blipFill>
        <p:spPr bwMode="auto">
          <a:xfrm>
            <a:off x="0" y="228600"/>
            <a:ext cx="90820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676300" y="6248400"/>
            <a:ext cx="74676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Arial Black" pitchFamily="34" charset="0"/>
              </a:rPr>
              <a:t>No Poverty, Zero Hunger, Climate Action and Partnership</a:t>
            </a:r>
            <a:endParaRPr lang="en-US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64294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Youth and Agriculture</a:t>
            </a:r>
            <a:endParaRPr lang="en-IN" sz="3200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000108"/>
            <a:ext cx="8643998" cy="5572140"/>
          </a:xfrm>
        </p:spPr>
        <p:txBody>
          <a:bodyPr>
            <a:noAutofit/>
          </a:bodyPr>
          <a:lstStyle/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Global population is expected to be 9 billion by 2050; </a:t>
            </a:r>
            <a:r>
              <a:rPr lang="en-IN" sz="2000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youth around 20 %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India has a comparative advantage over other countries with 356 million youth between 10-24 years age group; nearly 200 million living in rural areas 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India’s population is expected to remain young longer than that of China and Indonesia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Average age of the Indian population is 30 years, as against 40 in USA, 46 in Europe and 47 in Japan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Agriculture is a key sector, 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sustaining around 55 %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of India’s population 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Youth and agriculture are the twin pillars for achieving SDGs</a:t>
            </a:r>
          </a:p>
          <a:p>
            <a:pPr algn="just"/>
            <a:endParaRPr lang="en-I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957257"/>
            <a:ext cx="7772400" cy="64294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Challenges before Youth</a:t>
            </a:r>
            <a:endParaRPr lang="en-IN" sz="3200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971660"/>
            <a:ext cx="8643998" cy="5572140"/>
          </a:xfrm>
        </p:spPr>
        <p:txBody>
          <a:bodyPr>
            <a:noAutofit/>
          </a:bodyPr>
          <a:lstStyle/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Lack of access to good knowledge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resulting in failure of new initiatives - needing institutional back up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Limited access to land -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small land holdings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Lack of financial resources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Difficulties in linking to markets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No voice in decision-making  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Poor </a:t>
            </a:r>
            <a:r>
              <a:rPr lang="en-IN" sz="20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social image of agriculture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and lack of infrastructure facilities in rural areas 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There exists ‘aspiration-attainment gap’ due to lack of hand holding, mentorship and funding support</a:t>
            </a:r>
          </a:p>
          <a:p>
            <a:pPr algn="just"/>
            <a:endParaRPr lang="en-IN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28800" y="1981200"/>
            <a:ext cx="5181600" cy="3886200"/>
            <a:chOff x="2245" y="1979"/>
            <a:chExt cx="1405" cy="1317"/>
          </a:xfrm>
        </p:grpSpPr>
        <p:pic>
          <p:nvPicPr>
            <p:cNvPr id="62470" name="Picture 6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36" y="2069"/>
              <a:ext cx="1248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2471" name="Freeform 7"/>
            <p:cNvSpPr>
              <a:spLocks/>
            </p:cNvSpPr>
            <p:nvPr/>
          </p:nvSpPr>
          <p:spPr bwMode="auto">
            <a:xfrm>
              <a:off x="2562" y="1979"/>
              <a:ext cx="907" cy="286"/>
            </a:xfrm>
            <a:custGeom>
              <a:avLst/>
              <a:gdLst>
                <a:gd name="T0" fmla="*/ 2 w 1022"/>
                <a:gd name="T1" fmla="*/ 1 h 391"/>
                <a:gd name="T2" fmla="*/ 4 w 1022"/>
                <a:gd name="T3" fmla="*/ 1 h 391"/>
                <a:gd name="T4" fmla="*/ 4 w 1022"/>
                <a:gd name="T5" fmla="*/ 1 h 391"/>
                <a:gd name="T6" fmla="*/ 4 w 1022"/>
                <a:gd name="T7" fmla="*/ 1 h 391"/>
                <a:gd name="T8" fmla="*/ 4 w 1022"/>
                <a:gd name="T9" fmla="*/ 1 h 391"/>
                <a:gd name="T10" fmla="*/ 4 w 1022"/>
                <a:gd name="T11" fmla="*/ 1 h 391"/>
                <a:gd name="T12" fmla="*/ 4 w 1022"/>
                <a:gd name="T13" fmla="*/ 1 h 391"/>
                <a:gd name="T14" fmla="*/ 4 w 1022"/>
                <a:gd name="T15" fmla="*/ 1 h 391"/>
                <a:gd name="T16" fmla="*/ 4 w 1022"/>
                <a:gd name="T17" fmla="*/ 1 h 391"/>
                <a:gd name="T18" fmla="*/ 4 w 1022"/>
                <a:gd name="T19" fmla="*/ 1 h 391"/>
                <a:gd name="T20" fmla="*/ 4 w 1022"/>
                <a:gd name="T21" fmla="*/ 1 h 391"/>
                <a:gd name="T22" fmla="*/ 4 w 1022"/>
                <a:gd name="T23" fmla="*/ 1 h 391"/>
                <a:gd name="T24" fmla="*/ 4 w 1022"/>
                <a:gd name="T25" fmla="*/ 0 h 391"/>
                <a:gd name="T26" fmla="*/ 4 w 1022"/>
                <a:gd name="T27" fmla="*/ 1 h 391"/>
                <a:gd name="T28" fmla="*/ 4 w 1022"/>
                <a:gd name="T29" fmla="*/ 1 h 391"/>
                <a:gd name="T30" fmla="*/ 4 w 1022"/>
                <a:gd name="T31" fmla="*/ 1 h 391"/>
                <a:gd name="T32" fmla="*/ 4 w 1022"/>
                <a:gd name="T33" fmla="*/ 1 h 391"/>
                <a:gd name="T34" fmla="*/ 4 w 1022"/>
                <a:gd name="T35" fmla="*/ 1 h 391"/>
                <a:gd name="T36" fmla="*/ 4 w 1022"/>
                <a:gd name="T37" fmla="*/ 1 h 391"/>
                <a:gd name="T38" fmla="*/ 4 w 1022"/>
                <a:gd name="T39" fmla="*/ 1 h 391"/>
                <a:gd name="T40" fmla="*/ 4 w 1022"/>
                <a:gd name="T41" fmla="*/ 1 h 391"/>
                <a:gd name="T42" fmla="*/ 4 w 1022"/>
                <a:gd name="T43" fmla="*/ 1 h 391"/>
                <a:gd name="T44" fmla="*/ 4 w 1022"/>
                <a:gd name="T45" fmla="*/ 1 h 391"/>
                <a:gd name="T46" fmla="*/ 4 w 1022"/>
                <a:gd name="T47" fmla="*/ 1 h 391"/>
                <a:gd name="T48" fmla="*/ 4 w 1022"/>
                <a:gd name="T49" fmla="*/ 1 h 391"/>
                <a:gd name="T50" fmla="*/ 4 w 1022"/>
                <a:gd name="T51" fmla="*/ 1 h 391"/>
                <a:gd name="T52" fmla="*/ 4 w 1022"/>
                <a:gd name="T53" fmla="*/ 1 h 391"/>
                <a:gd name="T54" fmla="*/ 4 w 1022"/>
                <a:gd name="T55" fmla="*/ 1 h 391"/>
                <a:gd name="T56" fmla="*/ 4 w 1022"/>
                <a:gd name="T57" fmla="*/ 1 h 391"/>
                <a:gd name="T58" fmla="*/ 4 w 1022"/>
                <a:gd name="T59" fmla="*/ 1 h 391"/>
                <a:gd name="T60" fmla="*/ 4 w 1022"/>
                <a:gd name="T61" fmla="*/ 1 h 391"/>
                <a:gd name="T62" fmla="*/ 4 w 1022"/>
                <a:gd name="T63" fmla="*/ 1 h 391"/>
                <a:gd name="T64" fmla="*/ 4 w 1022"/>
                <a:gd name="T65" fmla="*/ 1 h 391"/>
                <a:gd name="T66" fmla="*/ 4 w 1022"/>
                <a:gd name="T67" fmla="*/ 1 h 391"/>
                <a:gd name="T68" fmla="*/ 4 w 1022"/>
                <a:gd name="T69" fmla="*/ 1 h 391"/>
                <a:gd name="T70" fmla="*/ 4 w 1022"/>
                <a:gd name="T71" fmla="*/ 1 h 391"/>
                <a:gd name="T72" fmla="*/ 4 w 1022"/>
                <a:gd name="T73" fmla="*/ 1 h 391"/>
                <a:gd name="T74" fmla="*/ 4 w 1022"/>
                <a:gd name="T75" fmla="*/ 1 h 391"/>
                <a:gd name="T76" fmla="*/ 4 w 1022"/>
                <a:gd name="T77" fmla="*/ 1 h 391"/>
                <a:gd name="T78" fmla="*/ 0 w 1022"/>
                <a:gd name="T79" fmla="*/ 1 h 39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2"/>
                <a:gd name="T121" fmla="*/ 0 h 391"/>
                <a:gd name="T122" fmla="*/ 1022 w 1022"/>
                <a:gd name="T123" fmla="*/ 391 h 39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2" h="391">
                  <a:moveTo>
                    <a:pt x="0" y="390"/>
                  </a:moveTo>
                  <a:lnTo>
                    <a:pt x="2" y="350"/>
                  </a:lnTo>
                  <a:lnTo>
                    <a:pt x="8" y="312"/>
                  </a:lnTo>
                  <a:lnTo>
                    <a:pt x="16" y="274"/>
                  </a:lnTo>
                  <a:lnTo>
                    <a:pt x="29" y="238"/>
                  </a:lnTo>
                  <a:lnTo>
                    <a:pt x="44" y="205"/>
                  </a:lnTo>
                  <a:lnTo>
                    <a:pt x="62" y="172"/>
                  </a:lnTo>
                  <a:lnTo>
                    <a:pt x="83" y="142"/>
                  </a:lnTo>
                  <a:lnTo>
                    <a:pt x="95" y="128"/>
                  </a:lnTo>
                  <a:lnTo>
                    <a:pt x="106" y="114"/>
                  </a:lnTo>
                  <a:lnTo>
                    <a:pt x="119" y="101"/>
                  </a:lnTo>
                  <a:lnTo>
                    <a:pt x="133" y="89"/>
                  </a:lnTo>
                  <a:lnTo>
                    <a:pt x="147" y="78"/>
                  </a:lnTo>
                  <a:lnTo>
                    <a:pt x="160" y="67"/>
                  </a:lnTo>
                  <a:lnTo>
                    <a:pt x="175" y="56"/>
                  </a:lnTo>
                  <a:lnTo>
                    <a:pt x="192" y="47"/>
                  </a:lnTo>
                  <a:lnTo>
                    <a:pt x="206" y="39"/>
                  </a:lnTo>
                  <a:lnTo>
                    <a:pt x="223" y="31"/>
                  </a:lnTo>
                  <a:lnTo>
                    <a:pt x="239" y="24"/>
                  </a:lnTo>
                  <a:lnTo>
                    <a:pt x="257" y="18"/>
                  </a:lnTo>
                  <a:lnTo>
                    <a:pt x="273" y="13"/>
                  </a:lnTo>
                  <a:lnTo>
                    <a:pt x="291" y="8"/>
                  </a:lnTo>
                  <a:lnTo>
                    <a:pt x="309" y="4"/>
                  </a:lnTo>
                  <a:lnTo>
                    <a:pt x="327" y="2"/>
                  </a:lnTo>
                  <a:lnTo>
                    <a:pt x="347" y="1"/>
                  </a:lnTo>
                  <a:lnTo>
                    <a:pt x="365" y="0"/>
                  </a:lnTo>
                  <a:lnTo>
                    <a:pt x="575" y="0"/>
                  </a:lnTo>
                  <a:lnTo>
                    <a:pt x="604" y="1"/>
                  </a:lnTo>
                  <a:lnTo>
                    <a:pt x="632" y="5"/>
                  </a:lnTo>
                  <a:lnTo>
                    <a:pt x="660" y="11"/>
                  </a:lnTo>
                  <a:lnTo>
                    <a:pt x="686" y="19"/>
                  </a:lnTo>
                  <a:lnTo>
                    <a:pt x="712" y="29"/>
                  </a:lnTo>
                  <a:lnTo>
                    <a:pt x="737" y="41"/>
                  </a:lnTo>
                  <a:lnTo>
                    <a:pt x="761" y="55"/>
                  </a:lnTo>
                  <a:lnTo>
                    <a:pt x="784" y="71"/>
                  </a:lnTo>
                  <a:lnTo>
                    <a:pt x="807" y="89"/>
                  </a:lnTo>
                  <a:lnTo>
                    <a:pt x="827" y="109"/>
                  </a:lnTo>
                  <a:lnTo>
                    <a:pt x="846" y="131"/>
                  </a:lnTo>
                  <a:lnTo>
                    <a:pt x="864" y="154"/>
                  </a:lnTo>
                  <a:lnTo>
                    <a:pt x="881" y="178"/>
                  </a:lnTo>
                  <a:lnTo>
                    <a:pt x="895" y="204"/>
                  </a:lnTo>
                  <a:lnTo>
                    <a:pt x="907" y="231"/>
                  </a:lnTo>
                  <a:lnTo>
                    <a:pt x="918" y="260"/>
                  </a:lnTo>
                  <a:lnTo>
                    <a:pt x="1021" y="260"/>
                  </a:lnTo>
                  <a:lnTo>
                    <a:pt x="835" y="390"/>
                  </a:lnTo>
                  <a:lnTo>
                    <a:pt x="606" y="260"/>
                  </a:lnTo>
                  <a:lnTo>
                    <a:pt x="709" y="260"/>
                  </a:lnTo>
                  <a:lnTo>
                    <a:pt x="701" y="238"/>
                  </a:lnTo>
                  <a:lnTo>
                    <a:pt x="692" y="217"/>
                  </a:lnTo>
                  <a:lnTo>
                    <a:pt x="681" y="197"/>
                  </a:lnTo>
                  <a:lnTo>
                    <a:pt x="671" y="177"/>
                  </a:lnTo>
                  <a:lnTo>
                    <a:pt x="658" y="158"/>
                  </a:lnTo>
                  <a:lnTo>
                    <a:pt x="645" y="141"/>
                  </a:lnTo>
                  <a:lnTo>
                    <a:pt x="632" y="123"/>
                  </a:lnTo>
                  <a:lnTo>
                    <a:pt x="617" y="108"/>
                  </a:lnTo>
                  <a:lnTo>
                    <a:pt x="601" y="92"/>
                  </a:lnTo>
                  <a:lnTo>
                    <a:pt x="584" y="78"/>
                  </a:lnTo>
                  <a:lnTo>
                    <a:pt x="566" y="65"/>
                  </a:lnTo>
                  <a:lnTo>
                    <a:pt x="548" y="53"/>
                  </a:lnTo>
                  <a:lnTo>
                    <a:pt x="530" y="42"/>
                  </a:lnTo>
                  <a:lnTo>
                    <a:pt x="511" y="32"/>
                  </a:lnTo>
                  <a:lnTo>
                    <a:pt x="491" y="24"/>
                  </a:lnTo>
                  <a:lnTo>
                    <a:pt x="470" y="16"/>
                  </a:lnTo>
                  <a:lnTo>
                    <a:pt x="442" y="27"/>
                  </a:lnTo>
                  <a:lnTo>
                    <a:pt x="414" y="39"/>
                  </a:lnTo>
                  <a:lnTo>
                    <a:pt x="388" y="54"/>
                  </a:lnTo>
                  <a:lnTo>
                    <a:pt x="363" y="71"/>
                  </a:lnTo>
                  <a:lnTo>
                    <a:pt x="340" y="90"/>
                  </a:lnTo>
                  <a:lnTo>
                    <a:pt x="319" y="111"/>
                  </a:lnTo>
                  <a:lnTo>
                    <a:pt x="300" y="133"/>
                  </a:lnTo>
                  <a:lnTo>
                    <a:pt x="282" y="157"/>
                  </a:lnTo>
                  <a:lnTo>
                    <a:pt x="265" y="183"/>
                  </a:lnTo>
                  <a:lnTo>
                    <a:pt x="250" y="209"/>
                  </a:lnTo>
                  <a:lnTo>
                    <a:pt x="239" y="237"/>
                  </a:lnTo>
                  <a:lnTo>
                    <a:pt x="229" y="266"/>
                  </a:lnTo>
                  <a:lnTo>
                    <a:pt x="221" y="296"/>
                  </a:lnTo>
                  <a:lnTo>
                    <a:pt x="214" y="327"/>
                  </a:lnTo>
                  <a:lnTo>
                    <a:pt x="211" y="358"/>
                  </a:lnTo>
                  <a:lnTo>
                    <a:pt x="210" y="390"/>
                  </a:lnTo>
                  <a:lnTo>
                    <a:pt x="0" y="390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472" name="Freeform 8"/>
            <p:cNvSpPr>
              <a:spLocks/>
            </p:cNvSpPr>
            <p:nvPr/>
          </p:nvSpPr>
          <p:spPr bwMode="auto">
            <a:xfrm rot="193118">
              <a:off x="3197" y="2479"/>
              <a:ext cx="453" cy="817"/>
            </a:xfrm>
            <a:custGeom>
              <a:avLst/>
              <a:gdLst>
                <a:gd name="T0" fmla="*/ 1 w 613"/>
                <a:gd name="T1" fmla="*/ 0 h 871"/>
                <a:gd name="T2" fmla="*/ 1 w 613"/>
                <a:gd name="T3" fmla="*/ 8 h 871"/>
                <a:gd name="T4" fmla="*/ 1 w 613"/>
                <a:gd name="T5" fmla="*/ 8 h 871"/>
                <a:gd name="T6" fmla="*/ 1 w 613"/>
                <a:gd name="T7" fmla="*/ 8 h 871"/>
                <a:gd name="T8" fmla="*/ 1 w 613"/>
                <a:gd name="T9" fmla="*/ 8 h 871"/>
                <a:gd name="T10" fmla="*/ 1 w 613"/>
                <a:gd name="T11" fmla="*/ 8 h 871"/>
                <a:gd name="T12" fmla="*/ 1 w 613"/>
                <a:gd name="T13" fmla="*/ 8 h 871"/>
                <a:gd name="T14" fmla="*/ 1 w 613"/>
                <a:gd name="T15" fmla="*/ 8 h 871"/>
                <a:gd name="T16" fmla="*/ 1 w 613"/>
                <a:gd name="T17" fmla="*/ 8 h 871"/>
                <a:gd name="T18" fmla="*/ 1 w 613"/>
                <a:gd name="T19" fmla="*/ 8 h 871"/>
                <a:gd name="T20" fmla="*/ 1 w 613"/>
                <a:gd name="T21" fmla="*/ 8 h 871"/>
                <a:gd name="T22" fmla="*/ 1 w 613"/>
                <a:gd name="T23" fmla="*/ 8 h 871"/>
                <a:gd name="T24" fmla="*/ 1 w 613"/>
                <a:gd name="T25" fmla="*/ 8 h 871"/>
                <a:gd name="T26" fmla="*/ 1 w 613"/>
                <a:gd name="T27" fmla="*/ 8 h 871"/>
                <a:gd name="T28" fmla="*/ 1 w 613"/>
                <a:gd name="T29" fmla="*/ 8 h 871"/>
                <a:gd name="T30" fmla="*/ 1 w 613"/>
                <a:gd name="T31" fmla="*/ 8 h 871"/>
                <a:gd name="T32" fmla="*/ 1 w 613"/>
                <a:gd name="T33" fmla="*/ 8 h 871"/>
                <a:gd name="T34" fmla="*/ 1 w 613"/>
                <a:gd name="T35" fmla="*/ 8 h 871"/>
                <a:gd name="T36" fmla="*/ 1 w 613"/>
                <a:gd name="T37" fmla="*/ 8 h 871"/>
                <a:gd name="T38" fmla="*/ 1 w 613"/>
                <a:gd name="T39" fmla="*/ 8 h 871"/>
                <a:gd name="T40" fmla="*/ 1 w 613"/>
                <a:gd name="T41" fmla="*/ 8 h 871"/>
                <a:gd name="T42" fmla="*/ 1 w 613"/>
                <a:gd name="T43" fmla="*/ 8 h 871"/>
                <a:gd name="T44" fmla="*/ 1 w 613"/>
                <a:gd name="T45" fmla="*/ 8 h 871"/>
                <a:gd name="T46" fmla="*/ 1 w 613"/>
                <a:gd name="T47" fmla="*/ 8 h 871"/>
                <a:gd name="T48" fmla="*/ 1 w 613"/>
                <a:gd name="T49" fmla="*/ 8 h 871"/>
                <a:gd name="T50" fmla="*/ 1 w 613"/>
                <a:gd name="T51" fmla="*/ 8 h 871"/>
                <a:gd name="T52" fmla="*/ 1 w 613"/>
                <a:gd name="T53" fmla="*/ 8 h 871"/>
                <a:gd name="T54" fmla="*/ 1 w 613"/>
                <a:gd name="T55" fmla="*/ 8 h 871"/>
                <a:gd name="T56" fmla="*/ 1 w 613"/>
                <a:gd name="T57" fmla="*/ 8 h 871"/>
                <a:gd name="T58" fmla="*/ 1 w 613"/>
                <a:gd name="T59" fmla="*/ 8 h 871"/>
                <a:gd name="T60" fmla="*/ 1 w 613"/>
                <a:gd name="T61" fmla="*/ 8 h 871"/>
                <a:gd name="T62" fmla="*/ 1 w 613"/>
                <a:gd name="T63" fmla="*/ 8 h 871"/>
                <a:gd name="T64" fmla="*/ 1 w 613"/>
                <a:gd name="T65" fmla="*/ 8 h 871"/>
                <a:gd name="T66" fmla="*/ 1 w 613"/>
                <a:gd name="T67" fmla="*/ 8 h 871"/>
                <a:gd name="T68" fmla="*/ 1 w 613"/>
                <a:gd name="T69" fmla="*/ 8 h 871"/>
                <a:gd name="T70" fmla="*/ 0 w 613"/>
                <a:gd name="T71" fmla="*/ 8 h 871"/>
                <a:gd name="T72" fmla="*/ 1 w 613"/>
                <a:gd name="T73" fmla="*/ 8 h 871"/>
                <a:gd name="T74" fmla="*/ 1 w 613"/>
                <a:gd name="T75" fmla="*/ 8 h 871"/>
                <a:gd name="T76" fmla="*/ 1 w 613"/>
                <a:gd name="T77" fmla="*/ 8 h 871"/>
                <a:gd name="T78" fmla="*/ 1 w 613"/>
                <a:gd name="T79" fmla="*/ 8 h 871"/>
                <a:gd name="T80" fmla="*/ 1 w 613"/>
                <a:gd name="T81" fmla="*/ 8 h 871"/>
                <a:gd name="T82" fmla="*/ 1 w 613"/>
                <a:gd name="T83" fmla="*/ 8 h 871"/>
                <a:gd name="T84" fmla="*/ 1 w 613"/>
                <a:gd name="T85" fmla="*/ 8 h 871"/>
                <a:gd name="T86" fmla="*/ 1 w 613"/>
                <a:gd name="T87" fmla="*/ 8 h 871"/>
                <a:gd name="T88" fmla="*/ 1 w 613"/>
                <a:gd name="T89" fmla="*/ 8 h 871"/>
                <a:gd name="T90" fmla="*/ 1 w 613"/>
                <a:gd name="T91" fmla="*/ 8 h 871"/>
                <a:gd name="T92" fmla="*/ 1 w 613"/>
                <a:gd name="T93" fmla="*/ 8 h 871"/>
                <a:gd name="T94" fmla="*/ 1 w 613"/>
                <a:gd name="T95" fmla="*/ 8 h 871"/>
                <a:gd name="T96" fmla="*/ 1 w 613"/>
                <a:gd name="T97" fmla="*/ 8 h 871"/>
                <a:gd name="T98" fmla="*/ 1 w 613"/>
                <a:gd name="T99" fmla="*/ 8 h 871"/>
                <a:gd name="T100" fmla="*/ 1 w 613"/>
                <a:gd name="T101" fmla="*/ 8 h 871"/>
                <a:gd name="T102" fmla="*/ 1 w 613"/>
                <a:gd name="T103" fmla="*/ 8 h 871"/>
                <a:gd name="T104" fmla="*/ 1 w 613"/>
                <a:gd name="T105" fmla="*/ 8 h 871"/>
                <a:gd name="T106" fmla="*/ 1 w 613"/>
                <a:gd name="T107" fmla="*/ 8 h 871"/>
                <a:gd name="T108" fmla="*/ 1 w 613"/>
                <a:gd name="T109" fmla="*/ 8 h 871"/>
                <a:gd name="T110" fmla="*/ 1 w 613"/>
                <a:gd name="T111" fmla="*/ 8 h 871"/>
                <a:gd name="T112" fmla="*/ 1 w 613"/>
                <a:gd name="T113" fmla="*/ 8 h 871"/>
                <a:gd name="T114" fmla="*/ 1 w 613"/>
                <a:gd name="T115" fmla="*/ 8 h 871"/>
                <a:gd name="T116" fmla="*/ 1 w 613"/>
                <a:gd name="T117" fmla="*/ 8 h 871"/>
                <a:gd name="T118" fmla="*/ 1 w 613"/>
                <a:gd name="T119" fmla="*/ 8 h 871"/>
                <a:gd name="T120" fmla="*/ 1 w 613"/>
                <a:gd name="T121" fmla="*/ 8 h 871"/>
                <a:gd name="T122" fmla="*/ 1 w 613"/>
                <a:gd name="T123" fmla="*/ 8 h 871"/>
                <a:gd name="T124" fmla="*/ 1 w 613"/>
                <a:gd name="T125" fmla="*/ 0 h 87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13"/>
                <a:gd name="T190" fmla="*/ 0 h 871"/>
                <a:gd name="T191" fmla="*/ 613 w 613"/>
                <a:gd name="T192" fmla="*/ 871 h 87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13" h="871">
                  <a:moveTo>
                    <a:pt x="397" y="0"/>
                  </a:moveTo>
                  <a:lnTo>
                    <a:pt x="431" y="24"/>
                  </a:lnTo>
                  <a:lnTo>
                    <a:pt x="463" y="49"/>
                  </a:lnTo>
                  <a:lnTo>
                    <a:pt x="492" y="75"/>
                  </a:lnTo>
                  <a:lnTo>
                    <a:pt x="519" y="105"/>
                  </a:lnTo>
                  <a:lnTo>
                    <a:pt x="542" y="135"/>
                  </a:lnTo>
                  <a:lnTo>
                    <a:pt x="562" y="167"/>
                  </a:lnTo>
                  <a:lnTo>
                    <a:pt x="579" y="199"/>
                  </a:lnTo>
                  <a:lnTo>
                    <a:pt x="592" y="233"/>
                  </a:lnTo>
                  <a:lnTo>
                    <a:pt x="603" y="268"/>
                  </a:lnTo>
                  <a:lnTo>
                    <a:pt x="609" y="301"/>
                  </a:lnTo>
                  <a:lnTo>
                    <a:pt x="612" y="336"/>
                  </a:lnTo>
                  <a:lnTo>
                    <a:pt x="612" y="369"/>
                  </a:lnTo>
                  <a:lnTo>
                    <a:pt x="608" y="403"/>
                  </a:lnTo>
                  <a:lnTo>
                    <a:pt x="599" y="435"/>
                  </a:lnTo>
                  <a:lnTo>
                    <a:pt x="588" y="467"/>
                  </a:lnTo>
                  <a:lnTo>
                    <a:pt x="572" y="498"/>
                  </a:lnTo>
                  <a:lnTo>
                    <a:pt x="473" y="661"/>
                  </a:lnTo>
                  <a:lnTo>
                    <a:pt x="458" y="683"/>
                  </a:lnTo>
                  <a:lnTo>
                    <a:pt x="442" y="702"/>
                  </a:lnTo>
                  <a:lnTo>
                    <a:pt x="423" y="720"/>
                  </a:lnTo>
                  <a:lnTo>
                    <a:pt x="402" y="737"/>
                  </a:lnTo>
                  <a:lnTo>
                    <a:pt x="381" y="753"/>
                  </a:lnTo>
                  <a:lnTo>
                    <a:pt x="359" y="765"/>
                  </a:lnTo>
                  <a:lnTo>
                    <a:pt x="334" y="776"/>
                  </a:lnTo>
                  <a:lnTo>
                    <a:pt x="308" y="786"/>
                  </a:lnTo>
                  <a:lnTo>
                    <a:pt x="282" y="794"/>
                  </a:lnTo>
                  <a:lnTo>
                    <a:pt x="254" y="799"/>
                  </a:lnTo>
                  <a:lnTo>
                    <a:pt x="226" y="803"/>
                  </a:lnTo>
                  <a:lnTo>
                    <a:pt x="197" y="804"/>
                  </a:lnTo>
                  <a:lnTo>
                    <a:pt x="167" y="803"/>
                  </a:lnTo>
                  <a:lnTo>
                    <a:pt x="137" y="800"/>
                  </a:lnTo>
                  <a:lnTo>
                    <a:pt x="107" y="794"/>
                  </a:lnTo>
                  <a:lnTo>
                    <a:pt x="76" y="787"/>
                  </a:lnTo>
                  <a:lnTo>
                    <a:pt x="27" y="870"/>
                  </a:lnTo>
                  <a:lnTo>
                    <a:pt x="0" y="652"/>
                  </a:lnTo>
                  <a:lnTo>
                    <a:pt x="225" y="544"/>
                  </a:lnTo>
                  <a:lnTo>
                    <a:pt x="176" y="624"/>
                  </a:lnTo>
                  <a:lnTo>
                    <a:pt x="222" y="634"/>
                  </a:lnTo>
                  <a:lnTo>
                    <a:pt x="268" y="640"/>
                  </a:lnTo>
                  <a:lnTo>
                    <a:pt x="313" y="640"/>
                  </a:lnTo>
                  <a:lnTo>
                    <a:pt x="356" y="635"/>
                  </a:lnTo>
                  <a:lnTo>
                    <a:pt x="398" y="626"/>
                  </a:lnTo>
                  <a:lnTo>
                    <a:pt x="438" y="612"/>
                  </a:lnTo>
                  <a:lnTo>
                    <a:pt x="474" y="594"/>
                  </a:lnTo>
                  <a:lnTo>
                    <a:pt x="508" y="570"/>
                  </a:lnTo>
                  <a:lnTo>
                    <a:pt x="513" y="542"/>
                  </a:lnTo>
                  <a:lnTo>
                    <a:pt x="514" y="514"/>
                  </a:lnTo>
                  <a:lnTo>
                    <a:pt x="513" y="485"/>
                  </a:lnTo>
                  <a:lnTo>
                    <a:pt x="510" y="457"/>
                  </a:lnTo>
                  <a:lnTo>
                    <a:pt x="503" y="429"/>
                  </a:lnTo>
                  <a:lnTo>
                    <a:pt x="496" y="401"/>
                  </a:lnTo>
                  <a:lnTo>
                    <a:pt x="485" y="373"/>
                  </a:lnTo>
                  <a:lnTo>
                    <a:pt x="472" y="346"/>
                  </a:lnTo>
                  <a:lnTo>
                    <a:pt x="457" y="319"/>
                  </a:lnTo>
                  <a:lnTo>
                    <a:pt x="440" y="294"/>
                  </a:lnTo>
                  <a:lnTo>
                    <a:pt x="421" y="269"/>
                  </a:lnTo>
                  <a:lnTo>
                    <a:pt x="399" y="245"/>
                  </a:lnTo>
                  <a:lnTo>
                    <a:pt x="377" y="223"/>
                  </a:lnTo>
                  <a:lnTo>
                    <a:pt x="352" y="201"/>
                  </a:lnTo>
                  <a:lnTo>
                    <a:pt x="325" y="181"/>
                  </a:lnTo>
                  <a:lnTo>
                    <a:pt x="298" y="163"/>
                  </a:lnTo>
                  <a:lnTo>
                    <a:pt x="397" y="0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2473" name="Freeform 9"/>
            <p:cNvSpPr>
              <a:spLocks/>
            </p:cNvSpPr>
            <p:nvPr/>
          </p:nvSpPr>
          <p:spPr bwMode="auto">
            <a:xfrm>
              <a:off x="2245" y="2568"/>
              <a:ext cx="534" cy="694"/>
            </a:xfrm>
            <a:custGeom>
              <a:avLst/>
              <a:gdLst>
                <a:gd name="T0" fmla="*/ 2 w 690"/>
                <a:gd name="T1" fmla="*/ 5 h 769"/>
                <a:gd name="T2" fmla="*/ 2 w 690"/>
                <a:gd name="T3" fmla="*/ 5 h 769"/>
                <a:gd name="T4" fmla="*/ 2 w 690"/>
                <a:gd name="T5" fmla="*/ 5 h 769"/>
                <a:gd name="T6" fmla="*/ 2 w 690"/>
                <a:gd name="T7" fmla="*/ 5 h 769"/>
                <a:gd name="T8" fmla="*/ 2 w 690"/>
                <a:gd name="T9" fmla="*/ 5 h 769"/>
                <a:gd name="T10" fmla="*/ 2 w 690"/>
                <a:gd name="T11" fmla="*/ 5 h 769"/>
                <a:gd name="T12" fmla="*/ 2 w 690"/>
                <a:gd name="T13" fmla="*/ 5 h 769"/>
                <a:gd name="T14" fmla="*/ 2 w 690"/>
                <a:gd name="T15" fmla="*/ 5 h 769"/>
                <a:gd name="T16" fmla="*/ 2 w 690"/>
                <a:gd name="T17" fmla="*/ 5 h 769"/>
                <a:gd name="T18" fmla="*/ 2 w 690"/>
                <a:gd name="T19" fmla="*/ 5 h 769"/>
                <a:gd name="T20" fmla="*/ 2 w 690"/>
                <a:gd name="T21" fmla="*/ 5 h 769"/>
                <a:gd name="T22" fmla="*/ 1 w 690"/>
                <a:gd name="T23" fmla="*/ 5 h 769"/>
                <a:gd name="T24" fmla="*/ 1 w 690"/>
                <a:gd name="T25" fmla="*/ 5 h 769"/>
                <a:gd name="T26" fmla="*/ 2 w 690"/>
                <a:gd name="T27" fmla="*/ 5 h 769"/>
                <a:gd name="T28" fmla="*/ 2 w 690"/>
                <a:gd name="T29" fmla="*/ 5 h 769"/>
                <a:gd name="T30" fmla="*/ 2 w 690"/>
                <a:gd name="T31" fmla="*/ 5 h 769"/>
                <a:gd name="T32" fmla="*/ 2 w 690"/>
                <a:gd name="T33" fmla="*/ 5 h 769"/>
                <a:gd name="T34" fmla="*/ 2 w 690"/>
                <a:gd name="T35" fmla="*/ 5 h 769"/>
                <a:gd name="T36" fmla="*/ 2 w 690"/>
                <a:gd name="T37" fmla="*/ 5 h 769"/>
                <a:gd name="T38" fmla="*/ 2 w 690"/>
                <a:gd name="T39" fmla="*/ 5 h 769"/>
                <a:gd name="T40" fmla="*/ 2 w 690"/>
                <a:gd name="T41" fmla="*/ 5 h 769"/>
                <a:gd name="T42" fmla="*/ 2 w 690"/>
                <a:gd name="T43" fmla="*/ 5 h 769"/>
                <a:gd name="T44" fmla="*/ 2 w 690"/>
                <a:gd name="T45" fmla="*/ 5 h 769"/>
                <a:gd name="T46" fmla="*/ 2 w 690"/>
                <a:gd name="T47" fmla="*/ 5 h 769"/>
                <a:gd name="T48" fmla="*/ 2 w 690"/>
                <a:gd name="T49" fmla="*/ 5 h 769"/>
                <a:gd name="T50" fmla="*/ 2 w 690"/>
                <a:gd name="T51" fmla="*/ 5 h 769"/>
                <a:gd name="T52" fmla="*/ 2 w 690"/>
                <a:gd name="T53" fmla="*/ 5 h 769"/>
                <a:gd name="T54" fmla="*/ 2 w 690"/>
                <a:gd name="T55" fmla="*/ 5 h 769"/>
                <a:gd name="T56" fmla="*/ 2 w 690"/>
                <a:gd name="T57" fmla="*/ 5 h 769"/>
                <a:gd name="T58" fmla="*/ 2 w 690"/>
                <a:gd name="T59" fmla="*/ 5 h 769"/>
                <a:gd name="T60" fmla="*/ 2 w 690"/>
                <a:gd name="T61" fmla="*/ 5 h 769"/>
                <a:gd name="T62" fmla="*/ 2 w 690"/>
                <a:gd name="T63" fmla="*/ 5 h 769"/>
                <a:gd name="T64" fmla="*/ 2 w 690"/>
                <a:gd name="T65" fmla="*/ 5 h 769"/>
                <a:gd name="T66" fmla="*/ 2 w 690"/>
                <a:gd name="T67" fmla="*/ 5 h 769"/>
                <a:gd name="T68" fmla="*/ 2 w 690"/>
                <a:gd name="T69" fmla="*/ 5 h 7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690"/>
                <a:gd name="T106" fmla="*/ 0 h 769"/>
                <a:gd name="T107" fmla="*/ 690 w 690"/>
                <a:gd name="T108" fmla="*/ 769 h 769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690" h="769">
                  <a:moveTo>
                    <a:pt x="689" y="679"/>
                  </a:moveTo>
                  <a:lnTo>
                    <a:pt x="654" y="702"/>
                  </a:lnTo>
                  <a:lnTo>
                    <a:pt x="619" y="721"/>
                  </a:lnTo>
                  <a:lnTo>
                    <a:pt x="582" y="737"/>
                  </a:lnTo>
                  <a:lnTo>
                    <a:pt x="545" y="750"/>
                  </a:lnTo>
                  <a:lnTo>
                    <a:pt x="508" y="759"/>
                  </a:lnTo>
                  <a:lnTo>
                    <a:pt x="470" y="766"/>
                  </a:lnTo>
                  <a:lnTo>
                    <a:pt x="434" y="768"/>
                  </a:lnTo>
                  <a:lnTo>
                    <a:pt x="397" y="768"/>
                  </a:lnTo>
                  <a:lnTo>
                    <a:pt x="363" y="764"/>
                  </a:lnTo>
                  <a:lnTo>
                    <a:pt x="328" y="757"/>
                  </a:lnTo>
                  <a:lnTo>
                    <a:pt x="296" y="746"/>
                  </a:lnTo>
                  <a:lnTo>
                    <a:pt x="265" y="733"/>
                  </a:lnTo>
                  <a:lnTo>
                    <a:pt x="236" y="716"/>
                  </a:lnTo>
                  <a:lnTo>
                    <a:pt x="210" y="696"/>
                  </a:lnTo>
                  <a:lnTo>
                    <a:pt x="185" y="672"/>
                  </a:lnTo>
                  <a:lnTo>
                    <a:pt x="164" y="646"/>
                  </a:lnTo>
                  <a:lnTo>
                    <a:pt x="53" y="490"/>
                  </a:lnTo>
                  <a:lnTo>
                    <a:pt x="39" y="468"/>
                  </a:lnTo>
                  <a:lnTo>
                    <a:pt x="26" y="446"/>
                  </a:lnTo>
                  <a:lnTo>
                    <a:pt x="16" y="422"/>
                  </a:lnTo>
                  <a:lnTo>
                    <a:pt x="9" y="397"/>
                  </a:lnTo>
                  <a:lnTo>
                    <a:pt x="3" y="371"/>
                  </a:lnTo>
                  <a:lnTo>
                    <a:pt x="1" y="345"/>
                  </a:lnTo>
                  <a:lnTo>
                    <a:pt x="0" y="319"/>
                  </a:lnTo>
                  <a:lnTo>
                    <a:pt x="1" y="292"/>
                  </a:lnTo>
                  <a:lnTo>
                    <a:pt x="5" y="265"/>
                  </a:lnTo>
                  <a:lnTo>
                    <a:pt x="10" y="237"/>
                  </a:lnTo>
                  <a:lnTo>
                    <a:pt x="18" y="210"/>
                  </a:lnTo>
                  <a:lnTo>
                    <a:pt x="29" y="183"/>
                  </a:lnTo>
                  <a:lnTo>
                    <a:pt x="40" y="156"/>
                  </a:lnTo>
                  <a:lnTo>
                    <a:pt x="55" y="130"/>
                  </a:lnTo>
                  <a:lnTo>
                    <a:pt x="71" y="104"/>
                  </a:lnTo>
                  <a:lnTo>
                    <a:pt x="90" y="78"/>
                  </a:lnTo>
                  <a:lnTo>
                    <a:pt x="35" y="0"/>
                  </a:lnTo>
                  <a:lnTo>
                    <a:pt x="245" y="60"/>
                  </a:lnTo>
                  <a:lnTo>
                    <a:pt x="257" y="310"/>
                  </a:lnTo>
                  <a:lnTo>
                    <a:pt x="202" y="232"/>
                  </a:lnTo>
                  <a:lnTo>
                    <a:pt x="188" y="252"/>
                  </a:lnTo>
                  <a:lnTo>
                    <a:pt x="174" y="271"/>
                  </a:lnTo>
                  <a:lnTo>
                    <a:pt x="162" y="291"/>
                  </a:lnTo>
                  <a:lnTo>
                    <a:pt x="152" y="311"/>
                  </a:lnTo>
                  <a:lnTo>
                    <a:pt x="142" y="332"/>
                  </a:lnTo>
                  <a:lnTo>
                    <a:pt x="134" y="353"/>
                  </a:lnTo>
                  <a:lnTo>
                    <a:pt x="127" y="374"/>
                  </a:lnTo>
                  <a:lnTo>
                    <a:pt x="121" y="394"/>
                  </a:lnTo>
                  <a:lnTo>
                    <a:pt x="116" y="415"/>
                  </a:lnTo>
                  <a:lnTo>
                    <a:pt x="114" y="436"/>
                  </a:lnTo>
                  <a:lnTo>
                    <a:pt x="112" y="457"/>
                  </a:lnTo>
                  <a:lnTo>
                    <a:pt x="112" y="478"/>
                  </a:lnTo>
                  <a:lnTo>
                    <a:pt x="112" y="498"/>
                  </a:lnTo>
                  <a:lnTo>
                    <a:pt x="114" y="519"/>
                  </a:lnTo>
                  <a:lnTo>
                    <a:pt x="117" y="540"/>
                  </a:lnTo>
                  <a:lnTo>
                    <a:pt x="122" y="559"/>
                  </a:lnTo>
                  <a:lnTo>
                    <a:pt x="146" y="574"/>
                  </a:lnTo>
                  <a:lnTo>
                    <a:pt x="172" y="587"/>
                  </a:lnTo>
                  <a:lnTo>
                    <a:pt x="198" y="597"/>
                  </a:lnTo>
                  <a:lnTo>
                    <a:pt x="226" y="605"/>
                  </a:lnTo>
                  <a:lnTo>
                    <a:pt x="253" y="610"/>
                  </a:lnTo>
                  <a:lnTo>
                    <a:pt x="282" y="612"/>
                  </a:lnTo>
                  <a:lnTo>
                    <a:pt x="312" y="614"/>
                  </a:lnTo>
                  <a:lnTo>
                    <a:pt x="342" y="612"/>
                  </a:lnTo>
                  <a:lnTo>
                    <a:pt x="372" y="610"/>
                  </a:lnTo>
                  <a:lnTo>
                    <a:pt x="402" y="603"/>
                  </a:lnTo>
                  <a:lnTo>
                    <a:pt x="433" y="596"/>
                  </a:lnTo>
                  <a:lnTo>
                    <a:pt x="463" y="587"/>
                  </a:lnTo>
                  <a:lnTo>
                    <a:pt x="493" y="574"/>
                  </a:lnTo>
                  <a:lnTo>
                    <a:pt x="522" y="559"/>
                  </a:lnTo>
                  <a:lnTo>
                    <a:pt x="551" y="542"/>
                  </a:lnTo>
                  <a:lnTo>
                    <a:pt x="578" y="524"/>
                  </a:lnTo>
                  <a:lnTo>
                    <a:pt x="689" y="679"/>
                  </a:lnTo>
                </a:path>
              </a:pathLst>
            </a:custGeom>
            <a:solidFill>
              <a:schemeClr val="accent1"/>
            </a:solidFill>
            <a:ln w="127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172042" name="Rectangle 10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-1371600" y="101600"/>
            <a:ext cx="91440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2060"/>
                </a:solidFill>
                <a:latin typeface="Tahoma" pitchFamily="34" charset="0"/>
                <a:cs typeface="Tahoma" pitchFamily="34" charset="0"/>
              </a:rPr>
              <a:t>             </a:t>
            </a:r>
            <a:r>
              <a:rPr lang="en-US" sz="3200" b="1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       </a:t>
            </a:r>
            <a:r>
              <a:rPr lang="en-US" sz="3600" b="1" dirty="0" smtClean="0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Way Forward</a:t>
            </a:r>
          </a:p>
        </p:txBody>
      </p:sp>
      <p:sp>
        <p:nvSpPr>
          <p:cNvPr id="62468" name="Text Box 13"/>
          <p:cNvSpPr txBox="1">
            <a:spLocks noChangeArrowheads="1"/>
          </p:cNvSpPr>
          <p:nvPr/>
        </p:nvSpPr>
        <p:spPr bwMode="auto">
          <a:xfrm>
            <a:off x="228600" y="1219200"/>
            <a:ext cx="40386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Think Globally</a:t>
            </a:r>
          </a:p>
        </p:txBody>
      </p:sp>
      <p:sp>
        <p:nvSpPr>
          <p:cNvPr id="62469" name="Text Box 14"/>
          <p:cNvSpPr txBox="1">
            <a:spLocks noChangeArrowheads="1"/>
          </p:cNvSpPr>
          <p:nvPr/>
        </p:nvSpPr>
        <p:spPr bwMode="auto">
          <a:xfrm>
            <a:off x="6248400" y="5745162"/>
            <a:ext cx="2819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2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Act Locally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500041"/>
            <a:ext cx="7772400" cy="64294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Global/Regional Initiatives</a:t>
            </a:r>
            <a:endParaRPr lang="en-IN" sz="3200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571612"/>
            <a:ext cx="8643998" cy="3571900"/>
          </a:xfrm>
        </p:spPr>
        <p:txBody>
          <a:bodyPr>
            <a:noAutofit/>
          </a:bodyPr>
          <a:lstStyle/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7030A0"/>
                </a:solidFill>
                <a:latin typeface="Arial Black" pitchFamily="34" charset="0"/>
                <a:cs typeface="Times New Roman" pitchFamily="18" charset="0"/>
              </a:rPr>
              <a:t>Challenge to retain youth in agriculture first figured prominently during the Global Conference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organized by GFAR  in New Delhi - 2006. 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An international forum of Young Professionals for</a:t>
            </a:r>
          </a:p>
          <a:p>
            <a:pPr marL="457200" indent="-457200" algn="just"/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     Agricultural Development (YPARD) was launched under the umbrella of GFAR at FAO, Rome </a:t>
            </a:r>
          </a:p>
          <a:p>
            <a:pPr marL="457200" indent="-457200" algn="just"/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. 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The importance of youth in agriculture was further emphasized and structurally debated during GCARD 1 and 2, organised in 2010 and 2012, respectively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Regional Workshop on ‘Youth and Agriculture: Challenges and Opportunities’ organised in Islamabad - 2013</a:t>
            </a:r>
          </a:p>
          <a:p>
            <a:pPr marL="457200" lvl="0" indent="-457200" algn="just"/>
            <a:r>
              <a:rPr lang="en-IN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572" y="557417"/>
            <a:ext cx="2099228" cy="2566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/>
          <a:srcRect l="6423" t="26522" r="7851" b="26607"/>
          <a:stretch/>
        </p:blipFill>
        <p:spPr>
          <a:xfrm>
            <a:off x="2917063" y="3962400"/>
            <a:ext cx="3407537" cy="18630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024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500041"/>
            <a:ext cx="7772400" cy="64294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National Initiatives</a:t>
            </a:r>
            <a:endParaRPr lang="en-IN" sz="3200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500174"/>
            <a:ext cx="8643998" cy="4214842"/>
          </a:xfrm>
        </p:spPr>
        <p:txBody>
          <a:bodyPr>
            <a:noAutofit/>
          </a:bodyPr>
          <a:lstStyle/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ICAR, APAARI and TAAS organized a national workshop on ‘Foresight and Future Pathways of Agricultural Research through Involvement of Youth in India’ at New Delhi - 2013 – 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Led to ARYA program by ICAR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Regional Conference on 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Motivating and Attracting Youth in Agriculture (MAYA)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organised in New Delhi - 2018.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Zonal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Workshop on Youth as Torch Bearers of Business Oriented Agriculture in South India organised by TAAS and PJTSAU, Hyderabad - 2019.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Zonal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 Workshop on Promoting and Attracting Youth in Agriculture in North India organised by TAAS and PAU at Ludhiana- 2020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357165"/>
            <a:ext cx="7772400" cy="1143009"/>
          </a:xfrm>
        </p:spPr>
        <p:txBody>
          <a:bodyPr>
            <a:normAutofit/>
          </a:bodyPr>
          <a:lstStyle/>
          <a:p>
            <a:r>
              <a:rPr lang="en-IN" sz="32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Govt. Initiatives on Youth</a:t>
            </a:r>
            <a:endParaRPr lang="en-IN" sz="3200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371600"/>
            <a:ext cx="8643998" cy="4286256"/>
          </a:xfrm>
        </p:spPr>
        <p:txBody>
          <a:bodyPr>
            <a:noAutofit/>
          </a:bodyPr>
          <a:lstStyle/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A program on Attracting and Retaining Youth in Agriculture 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(ARYA)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functioning under ICAR since 2013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Student READY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(Rural Entrepreneurship Awareness Development </a:t>
            </a:r>
            <a:r>
              <a:rPr lang="en-IN" sz="20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Yojana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) program initiated by  ICAR in 2015-16 by reorienting rural agricultural work experience 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(RAWE)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program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Start-up India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- Ministry of Commerce and Industry initiative - since January 2016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Stand-up India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- initiative by the Department of Financial Services (DFS) to encourage youth from scheduled caste and scheduled tribes to become entrepreneurs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National Skill Development Mission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- launched for creating convergence across various sectors and different states with respect to activities relating to skills training </a:t>
            </a:r>
          </a:p>
          <a:p>
            <a:pPr marL="457200" lvl="0" indent="-457200" algn="just">
              <a:buFont typeface="Arial" pitchFamily="34" charset="0"/>
              <a:buChar char="•"/>
            </a:pPr>
            <a:endParaRPr lang="en-IN" sz="2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5"/>
          <p:cNvSpPr txBox="1">
            <a:spLocks noChangeArrowheads="1"/>
          </p:cNvSpPr>
          <p:nvPr/>
        </p:nvSpPr>
        <p:spPr bwMode="auto">
          <a:xfrm>
            <a:off x="304800" y="1219200"/>
            <a:ext cx="86106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     From </a:t>
            </a: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Bengal Famine </a:t>
            </a: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and </a:t>
            </a: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Bagging Bowl </a:t>
            </a: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status to an era of </a:t>
            </a: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</a:rPr>
              <a:t>Food Self Sufficiency </a:t>
            </a: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or </a:t>
            </a: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                     (for 1.37 billion people) </a:t>
            </a: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         </a:t>
            </a: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solidFill>
                  <a:srgbClr val="0070C0"/>
                </a:solidFill>
                <a:latin typeface="Arial Black" pitchFamily="34" charset="0"/>
              </a:rPr>
              <a:t>     From an Importing to an Exporting Country </a:t>
            </a: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solidFill>
                  <a:srgbClr val="0070C0"/>
                </a:solidFill>
                <a:latin typeface="Arial Black" pitchFamily="34" charset="0"/>
              </a:rPr>
              <a:t>                         (&gt; US$ 40</a:t>
            </a:r>
            <a:r>
              <a:rPr lang="en-US" sz="2400" b="1" dirty="0">
                <a:solidFill>
                  <a:srgbClr val="0070C0"/>
                </a:solidFill>
                <a:latin typeface="Arial Black" pitchFamily="34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Arial Black" pitchFamily="34" charset="0"/>
              </a:rPr>
              <a:t>billion)</a:t>
            </a:r>
          </a:p>
          <a:p>
            <a:pPr marL="463550" indent="-463550" algn="just">
              <a:tabLst>
                <a:tab pos="463550" algn="l"/>
              </a:tabLst>
            </a:pPr>
            <a:endParaRPr lang="en-US" sz="2400" b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latin typeface="Arial Black" pitchFamily="34" charset="0"/>
              </a:rPr>
              <a:t>                    Became possible due to:</a:t>
            </a:r>
          </a:p>
          <a:p>
            <a:pPr marL="463550" indent="-463550" algn="just">
              <a:tabLst>
                <a:tab pos="463550" algn="l"/>
              </a:tabLst>
            </a:pPr>
            <a:endParaRPr lang="en-US" sz="2400" b="1" dirty="0" smtClean="0">
              <a:latin typeface="Arial Black" pitchFamily="34" charset="0"/>
            </a:endParaRP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            </a:t>
            </a:r>
            <a:r>
              <a:rPr lang="en-US" sz="2400" b="1" dirty="0" smtClean="0">
                <a:solidFill>
                  <a:srgbClr val="0000FF"/>
                </a:solidFill>
                <a:latin typeface="Arial Black" pitchFamily="34" charset="0"/>
              </a:rPr>
              <a:t>Green, White and Blue Revolutions</a:t>
            </a: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Arial Black" pitchFamily="34" charset="0"/>
              </a:rPr>
              <a:t>      </a:t>
            </a: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Arial Black" pitchFamily="34" charset="0"/>
              </a:rPr>
              <a:t>   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80% farmers are smallholders (having &lt;2 ha)</a:t>
            </a: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solidFill>
                  <a:srgbClr val="FF0000"/>
                </a:solidFill>
                <a:latin typeface="Arial Black" pitchFamily="34" charset="0"/>
              </a:rPr>
              <a:t>             </a:t>
            </a:r>
          </a:p>
          <a:p>
            <a:pPr marL="463550" indent="-463550" algn="just">
              <a:tabLst>
                <a:tab pos="463550" algn="l"/>
              </a:tabLst>
            </a:pPr>
            <a:r>
              <a:rPr lang="en-US" sz="2400" b="1" dirty="0" smtClean="0">
                <a:solidFill>
                  <a:srgbClr val="0000FF"/>
                </a:solidFill>
                <a:latin typeface="Arial Black" pitchFamily="34" charset="0"/>
              </a:rPr>
              <a:t>                </a:t>
            </a:r>
          </a:p>
          <a:p>
            <a:pPr marL="463550" indent="-463550" algn="just">
              <a:tabLst>
                <a:tab pos="463550" algn="l"/>
              </a:tabLst>
            </a:pPr>
            <a:endParaRPr lang="en-US" sz="2400" b="1" dirty="0">
              <a:latin typeface="Arial Black" pitchFamily="34" charset="0"/>
            </a:endParaRPr>
          </a:p>
        </p:txBody>
      </p:sp>
      <p:sp>
        <p:nvSpPr>
          <p:cNvPr id="11267" name="Rectangle 6"/>
          <p:cNvSpPr>
            <a:spLocks noChangeArrowheads="1"/>
          </p:cNvSpPr>
          <p:nvPr/>
        </p:nvSpPr>
        <p:spPr bwMode="auto">
          <a:xfrm>
            <a:off x="2667000" y="457200"/>
            <a:ext cx="3657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Arial Black" pitchFamily="34" charset="0"/>
              </a:rPr>
              <a:t>The Context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857388"/>
            <a:ext cx="8643998" cy="4429132"/>
          </a:xfrm>
        </p:spPr>
        <p:txBody>
          <a:bodyPr>
            <a:noAutofit/>
          </a:bodyPr>
          <a:lstStyle/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Make in India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- Ministry of Commerce and Industry, launched in September 2014</a:t>
            </a:r>
          </a:p>
          <a:p>
            <a:pPr marL="45720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Skill India Mission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– launched in September 2014; Ministry of Skill Development and Entrepreneurship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Pradhan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Mantri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Kaushal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Vikas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Yojana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(PMKVY)- by the Ministry of Skill Development and Entrepreneurship to provide the country’s youth training for meaningful  industry-relevant skills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PM-YUVA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- (</a:t>
            </a:r>
            <a:r>
              <a:rPr lang="en-IN" sz="20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Yuva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Udyamita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Vikas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Abhiyan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) - It is a centrally-sponsored scheme related to entrepreneurship, education and training for youth (both men and women).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2910" y="357165"/>
            <a:ext cx="7772400" cy="11430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4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838200"/>
            <a:ext cx="58408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Govt. Initiatives on Youth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64294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Future Road Map</a:t>
            </a:r>
            <a:endParaRPr lang="en-IN" sz="3200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428736"/>
            <a:ext cx="8643998" cy="4714908"/>
          </a:xfrm>
        </p:spPr>
        <p:txBody>
          <a:bodyPr>
            <a:noAutofit/>
          </a:bodyPr>
          <a:lstStyle/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Need for paradigm shift from narrow focus on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 ‘youth as a farmer’ to ‘youth as a value chain developer’ 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to harness  better economic opportunities  </a:t>
            </a:r>
            <a:endParaRPr lang="en-IN" sz="2000" dirty="0" smtClean="0">
              <a:solidFill>
                <a:srgbClr val="FF0000"/>
              </a:solidFill>
              <a:latin typeface="Arial Black" pitchFamily="34" charset="0"/>
              <a:cs typeface="Times New Roman" pitchFamily="18" charset="0"/>
            </a:endParaRP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Govt. to provide enabling policy environment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for long-term investments, easy and soft credit availability, provision of subsidy to entrepreneurs, easy market linkage, land, water and market law reforms, and tax exemption for rural-based primary value addition by youth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The private sector to help create an ‘</a:t>
            </a:r>
            <a:r>
              <a:rPr lang="en-IN" sz="2000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Agri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-Youth Innovation Corpus Fund’ and facilitation for creation of </a:t>
            </a:r>
            <a:r>
              <a:rPr lang="en-IN" sz="2000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Agri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-Clinics under corporate social responsibility (CSR)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285728"/>
            <a:ext cx="7772400" cy="64294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Future Road Map</a:t>
            </a:r>
            <a:endParaRPr lang="en-IN" sz="3200" dirty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1214446"/>
            <a:ext cx="8643998" cy="5572140"/>
          </a:xfrm>
        </p:spPr>
        <p:txBody>
          <a:bodyPr>
            <a:noAutofit/>
          </a:bodyPr>
          <a:lstStyle/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Create a separate 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‘Department of Youth in Agriculture’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to ensure collaboration and coordination with concerned departments in other Ministries 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Establish a 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‘National Mission on Youth in Agriculture’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 to promote: </a:t>
            </a:r>
            <a:r>
              <a:rPr lang="en-IN" sz="2000" dirty="0" err="1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i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) sustainable, secondary and specialty agriculture, ii) efficient knowledge dissemination, iii) technical backstopping, iv) developing new agribusiness models, and v) entrepreneurship and value chain development 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Encourage youth to set-up </a:t>
            </a:r>
            <a:r>
              <a:rPr lang="en-IN" sz="2000" dirty="0" err="1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agri</a:t>
            </a: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-service centres </a:t>
            </a:r>
            <a:r>
              <a:rPr lang="en-IN" sz="2000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to offer custom-hire services for farm mechanisation</a:t>
            </a:r>
          </a:p>
          <a:p>
            <a:pPr marL="457200" lvl="0" indent="-457200" algn="just">
              <a:buFont typeface="Arial" pitchFamily="34" charset="0"/>
              <a:buChar char="•"/>
            </a:pPr>
            <a:r>
              <a:rPr lang="en-IN" sz="2000" dirty="0" smtClean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Encourage youth to get involved in e-NAM, start-up, stand-up and skill development schemes, agri-business enterprises, FPOs etc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0"/>
            <a:ext cx="7772400" cy="147002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  <a:latin typeface="Arial Black" pitchFamily="34" charset="0"/>
              </a:rPr>
              <a:t>Motivating &amp; Attracting Youth  in Agriculture (MAYA)</a:t>
            </a:r>
            <a:endParaRPr lang="en-US" sz="28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1981200"/>
            <a:ext cx="8153400" cy="1981200"/>
          </a:xfrm>
        </p:spPr>
        <p:txBody>
          <a:bodyPr>
            <a:noAutofit/>
          </a:bodyPr>
          <a:lstStyle/>
          <a:p>
            <a:pPr>
              <a:buClr>
                <a:schemeClr val="accent4">
                  <a:lumMod val="50000"/>
                </a:schemeClr>
              </a:buClr>
            </a:pPr>
            <a:r>
              <a:rPr lang="en-US" sz="2800" b="1" dirty="0" smtClean="0">
                <a:solidFill>
                  <a:srgbClr val="C00000"/>
                </a:solidFill>
                <a:latin typeface="Arial Black" pitchFamily="34" charset="0"/>
              </a:rPr>
              <a:t>To be Job Creator and not Job Seeker:</a:t>
            </a:r>
          </a:p>
          <a:p>
            <a:pPr lvl="1">
              <a:buClr>
                <a:schemeClr val="accent4">
                  <a:lumMod val="50000"/>
                </a:schemeClr>
              </a:buClr>
            </a:pPr>
            <a:r>
              <a:rPr lang="en-US" b="1" dirty="0" smtClean="0">
                <a:solidFill>
                  <a:srgbClr val="00B050"/>
                </a:solidFill>
                <a:latin typeface="Arial Black" pitchFamily="34" charset="0"/>
              </a:rPr>
              <a:t>- Youth (including women) as extension agents – Paid extension</a:t>
            </a:r>
          </a:p>
          <a:p>
            <a:pPr lvl="1">
              <a:buClr>
                <a:schemeClr val="accent4">
                  <a:lumMod val="50000"/>
                </a:schemeClr>
              </a:buClr>
            </a:pPr>
            <a:r>
              <a:rPr lang="en-US" b="1" dirty="0" smtClean="0">
                <a:solidFill>
                  <a:srgbClr val="0070C0"/>
                </a:solidFill>
                <a:latin typeface="Arial Black" pitchFamily="34" charset="0"/>
              </a:rPr>
              <a:t>- Youth as input providers</a:t>
            </a:r>
          </a:p>
          <a:p>
            <a:pPr lvl="1">
              <a:buClr>
                <a:schemeClr val="accent4">
                  <a:lumMod val="50000"/>
                </a:schemeClr>
              </a:buClr>
              <a:buFontTx/>
              <a:buChar char="-"/>
            </a:pPr>
            <a:r>
              <a:rPr lang="en-US" b="1" dirty="0" smtClean="0">
                <a:solidFill>
                  <a:srgbClr val="7030A0"/>
                </a:solidFill>
                <a:latin typeface="Arial Black" pitchFamily="34" charset="0"/>
              </a:rPr>
              <a:t>Youth as Entrepreneurs</a:t>
            </a:r>
          </a:p>
          <a:p>
            <a:pPr lvl="1">
              <a:buClr>
                <a:schemeClr val="accent4">
                  <a:lumMod val="50000"/>
                </a:schemeClr>
              </a:buClr>
            </a:pPr>
            <a:endParaRPr lang="en-US" b="1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 lvl="1">
              <a:buClr>
                <a:schemeClr val="accent4">
                  <a:lumMod val="50000"/>
                </a:schemeClr>
              </a:buClr>
            </a:pPr>
            <a:r>
              <a:rPr lang="en-US" sz="2400" b="1" dirty="0" smtClean="0">
                <a:solidFill>
                  <a:srgbClr val="002060"/>
                </a:solidFill>
              </a:rPr>
              <a:t>Promoting the model of </a:t>
            </a:r>
            <a:r>
              <a:rPr lang="en-US" sz="2400" b="1" dirty="0" err="1" smtClean="0">
                <a:solidFill>
                  <a:srgbClr val="002060"/>
                </a:solidFill>
              </a:rPr>
              <a:t>Agri</a:t>
            </a:r>
            <a:r>
              <a:rPr lang="en-US" sz="2400" b="1" dirty="0" smtClean="0">
                <a:solidFill>
                  <a:srgbClr val="002060"/>
                </a:solidFill>
              </a:rPr>
              <a:t>-Clinic</a:t>
            </a:r>
          </a:p>
          <a:p>
            <a:pPr lvl="1">
              <a:buClr>
                <a:schemeClr val="accent4">
                  <a:lumMod val="50000"/>
                </a:schemeClr>
              </a:buClr>
            </a:pPr>
            <a:r>
              <a:rPr lang="en-US" sz="2400" b="1" dirty="0" smtClean="0">
                <a:solidFill>
                  <a:srgbClr val="002060"/>
                </a:solidFill>
              </a:rPr>
              <a:t>in each District (involving KVK, ATMA and Private Sector)</a:t>
            </a:r>
            <a:endParaRPr lang="en-US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val 9"/>
          <p:cNvSpPr>
            <a:spLocks noChangeArrowheads="1"/>
          </p:cNvSpPr>
          <p:nvPr/>
        </p:nvSpPr>
        <p:spPr bwMode="auto">
          <a:xfrm>
            <a:off x="7010400" y="76200"/>
            <a:ext cx="1447800" cy="2971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3" name="Oval 8"/>
          <p:cNvSpPr>
            <a:spLocks noChangeArrowheads="1"/>
          </p:cNvSpPr>
          <p:nvPr/>
        </p:nvSpPr>
        <p:spPr bwMode="auto">
          <a:xfrm>
            <a:off x="5410200" y="1125538"/>
            <a:ext cx="1371600" cy="26670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4" name="Oval 7"/>
          <p:cNvSpPr>
            <a:spLocks noChangeArrowheads="1"/>
          </p:cNvSpPr>
          <p:nvPr/>
        </p:nvSpPr>
        <p:spPr bwMode="auto">
          <a:xfrm>
            <a:off x="3962400" y="2205038"/>
            <a:ext cx="1143000" cy="23622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87394" name="Text Box 2"/>
          <p:cNvSpPr txBox="1">
            <a:spLocks noChangeArrowheads="1"/>
          </p:cNvSpPr>
          <p:nvPr/>
        </p:nvSpPr>
        <p:spPr bwMode="auto">
          <a:xfrm>
            <a:off x="-214313" y="428625"/>
            <a:ext cx="4572001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Scaling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Innovation </a:t>
            </a:r>
          </a:p>
        </p:txBody>
      </p:sp>
      <p:sp>
        <p:nvSpPr>
          <p:cNvPr id="187395" name="Text Box 3"/>
          <p:cNvSpPr txBox="1">
            <a:spLocks noChangeArrowheads="1"/>
          </p:cNvSpPr>
          <p:nvPr/>
        </p:nvSpPr>
        <p:spPr bwMode="auto">
          <a:xfrm>
            <a:off x="4151313" y="4830763"/>
            <a:ext cx="46688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Critical for Future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Success</a:t>
            </a:r>
          </a:p>
        </p:txBody>
      </p:sp>
      <p:sp>
        <p:nvSpPr>
          <p:cNvPr id="30727" name="Oval 4"/>
          <p:cNvSpPr>
            <a:spLocks noChangeArrowheads="1"/>
          </p:cNvSpPr>
          <p:nvPr/>
        </p:nvSpPr>
        <p:spPr bwMode="auto">
          <a:xfrm>
            <a:off x="685800" y="5562600"/>
            <a:ext cx="609600" cy="1066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8" name="Oval 5"/>
          <p:cNvSpPr>
            <a:spLocks noChangeArrowheads="1"/>
          </p:cNvSpPr>
          <p:nvPr/>
        </p:nvSpPr>
        <p:spPr bwMode="auto">
          <a:xfrm>
            <a:off x="1600200" y="4724400"/>
            <a:ext cx="762000" cy="13716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29" name="Oval 6"/>
          <p:cNvSpPr>
            <a:spLocks noChangeArrowheads="1"/>
          </p:cNvSpPr>
          <p:nvPr/>
        </p:nvSpPr>
        <p:spPr bwMode="auto">
          <a:xfrm>
            <a:off x="2743200" y="3581400"/>
            <a:ext cx="914400" cy="1828800"/>
          </a:xfrm>
          <a:prstGeom prst="ellipse">
            <a:avLst/>
          </a:prstGeom>
          <a:gradFill rotWithShape="0">
            <a:gsLst>
              <a:gs pos="0">
                <a:srgbClr val="FFFF00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8400" y="304800"/>
            <a:ext cx="4589526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IN" sz="3200" b="1" dirty="0" smtClean="0">
                <a:solidFill>
                  <a:srgbClr val="FFFF00"/>
                </a:solidFill>
                <a:latin typeface="Arial Black" pitchFamily="34" charset="0"/>
                <a:ea typeface="MS Mincho"/>
                <a:cs typeface="Calibri" panose="020F0502020204030204" pitchFamily="34" charset="0"/>
              </a:rPr>
              <a:t>Scaling Innovations</a:t>
            </a:r>
            <a:endParaRPr lang="en-IN" sz="3200" dirty="0">
              <a:solidFill>
                <a:srgbClr val="FFFF00"/>
              </a:solidFill>
              <a:latin typeface="Arial Black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9342" y="1143000"/>
            <a:ext cx="7979230" cy="563231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Hybrid Technology </a:t>
            </a:r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(maize, </a:t>
            </a:r>
            <a:r>
              <a:rPr lang="en-US" sz="2400" dirty="0" err="1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bajra</a:t>
            </a:r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, sorghum, rice)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Biotechnology - GM crops </a:t>
            </a:r>
            <a:r>
              <a:rPr lang="en-US" sz="2400" dirty="0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(soybean, mustard, maize, </a:t>
            </a:r>
            <a:r>
              <a:rPr lang="en-US" sz="2400" dirty="0" err="1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brinjal</a:t>
            </a:r>
            <a:r>
              <a:rPr lang="en-US" sz="2400" dirty="0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Conservation Agriculture </a:t>
            </a:r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(&gt;20  </a:t>
            </a:r>
            <a:r>
              <a:rPr lang="en-US" sz="2400" dirty="0" err="1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mha</a:t>
            </a:r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Protected Cultivation </a:t>
            </a:r>
            <a:r>
              <a:rPr lang="en-US" sz="2400" dirty="0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(expand area to 0.5 m ha)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Micro-irrigation </a:t>
            </a:r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(discourage use of flood irrigation)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err="1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Bioenergy</a:t>
            </a: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/</a:t>
            </a:r>
            <a:r>
              <a:rPr lang="en-US" sz="2400" b="1" dirty="0" err="1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Biofuel</a:t>
            </a: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 </a:t>
            </a:r>
            <a:r>
              <a:rPr lang="en-US" sz="2400" dirty="0" smtClean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(use of sugar cane and maize up to 20%)</a:t>
            </a:r>
            <a:endParaRPr lang="en-US" sz="2400" b="1" dirty="0" smtClean="0">
              <a:solidFill>
                <a:srgbClr val="C00000"/>
              </a:solidFill>
              <a:latin typeface="Arial Black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 err="1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Biofortified</a:t>
            </a:r>
            <a:r>
              <a:rPr lang="en-IN" sz="2400" b="1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 Crops </a:t>
            </a:r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(Quality protein maize, iron &amp; zinc rich rice, iron rich </a:t>
            </a:r>
            <a:r>
              <a:rPr lang="en-US" sz="2400" dirty="0" err="1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bajra</a:t>
            </a:r>
            <a:r>
              <a:rPr lang="en-US" sz="2400" dirty="0" smtClean="0">
                <a:solidFill>
                  <a:srgbClr val="002060"/>
                </a:solidFill>
                <a:latin typeface="Arial Black" pitchFamily="34" charset="0"/>
                <a:cs typeface="Calibri" panose="020F0502020204030204" pitchFamily="34" charset="0"/>
              </a:rPr>
              <a:t>, zinc rich wheat)</a:t>
            </a:r>
            <a:endParaRPr lang="en-IN" sz="2400" b="1" dirty="0" smtClean="0">
              <a:solidFill>
                <a:srgbClr val="002060"/>
              </a:solidFill>
              <a:latin typeface="Arial Black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2400" b="1" dirty="0">
                <a:solidFill>
                  <a:srgbClr val="C00000"/>
                </a:solidFill>
                <a:latin typeface="Arial Black" pitchFamily="34" charset="0"/>
                <a:cs typeface="Calibri" panose="020F0502020204030204" pitchFamily="34" charset="0"/>
              </a:rPr>
              <a:t>ICT for Knowledge Empowerment</a:t>
            </a:r>
          </a:p>
        </p:txBody>
      </p:sp>
    </p:spTree>
    <p:extLst>
      <p:ext uri="{BB962C8B-B14F-4D97-AF65-F5344CB8AC3E}">
        <p14:creationId xmlns="" xmlns:p14="http://schemas.microsoft.com/office/powerpoint/2010/main" val="263681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 txBox="1">
            <a:spLocks noGrp="1"/>
          </p:cNvSpPr>
          <p:nvPr>
            <p:ph type="title" idx="4294967295"/>
          </p:nvPr>
        </p:nvSpPr>
        <p:spPr>
          <a:xfrm>
            <a:off x="0" y="3810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25000"/>
              <a:buFont typeface="Arial Black"/>
              <a:buNone/>
            </a:pPr>
            <a:r>
              <a:rPr lang="en-US" sz="3200" b="0" i="0" u="none" strike="noStrike" cap="none" baseline="0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   Bt </a:t>
            </a:r>
            <a:r>
              <a:rPr lang="en-US" sz="3200" b="0" i="0" u="none" strike="noStrike" cap="none" baseline="0" dirty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Cotton - </a:t>
            </a:r>
            <a:r>
              <a:rPr lang="en-US" sz="3200" b="0" i="0" u="none" strike="noStrike" cap="none" baseline="0" dirty="0" smtClean="0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A Success Story </a:t>
            </a:r>
            <a:endParaRPr lang="en-US" sz="3200" b="0" i="0" u="none" strike="noStrike" cap="none" baseline="0" dirty="0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404" name="Shape 404"/>
          <p:cNvSpPr txBox="1"/>
          <p:nvPr/>
        </p:nvSpPr>
        <p:spPr>
          <a:xfrm>
            <a:off x="304801" y="1524000"/>
            <a:ext cx="8763000" cy="45259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In India, the area under Bt cotton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has </a:t>
            </a: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reached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between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ct val="80000"/>
            </a:pP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  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11-12.0 mha</a:t>
            </a: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now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, nearly 95% of </a:t>
            </a: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total area.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The cotton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production</a:t>
            </a:r>
            <a:r>
              <a:rPr lang="en-US" sz="2000" b="0" i="0" u="none" strike="noStrike" cap="none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has </a:t>
            </a: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almost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</a:pP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   tripled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</a:t>
            </a: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(36.05 million bales)</a:t>
            </a:r>
            <a:endParaRPr lang="en-US" sz="2000" b="0" i="0" u="none" strike="noStrike" cap="none" baseline="0" dirty="0">
              <a:solidFill>
                <a:srgbClr val="7030A0"/>
              </a:solidFill>
              <a:latin typeface="Arial Black" pitchFamily="34" charset="0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Pesticide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consumption has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</a:pP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 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reduced </a:t>
            </a: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by 40 %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Income of 5 million cotton </a:t>
            </a:r>
            <a:endParaRPr lang="en-US" sz="2000" b="0" i="0" u="none" strike="noStrike" cap="none" baseline="0" dirty="0" smtClean="0">
              <a:solidFill>
                <a:srgbClr val="7030A0"/>
              </a:solidFill>
              <a:latin typeface="Arial Black" pitchFamily="34" charset="0"/>
              <a:ea typeface="Arial Black"/>
              <a:cs typeface="Arial Black"/>
              <a:sym typeface="Arial Black"/>
            </a:endParaRP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</a:pP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 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farmers increased -</a:t>
            </a:r>
            <a:r>
              <a:rPr lang="en-US" sz="2000" b="0" i="0" u="none" strike="noStrike" cap="none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between</a:t>
            </a: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</a:pP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  US $100 - 300/ha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  <a:buFont typeface="Noto Symbol"/>
              <a:buChar char="●"/>
            </a:pP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Export of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cotton</a:t>
            </a:r>
            <a:r>
              <a:rPr lang="en-US" sz="2000" b="0" i="0" u="none" strike="noStrike" cap="none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now around: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SzPct val="80000"/>
            </a:pP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</a:t>
            </a:r>
            <a:r>
              <a:rPr lang="en-US" sz="2000" b="0" i="0" u="none" strike="noStrike" cap="none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 </a:t>
            </a: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US </a:t>
            </a:r>
            <a:r>
              <a:rPr lang="en-US" sz="2000" b="0" i="0" u="none" strike="noStrike" cap="none" baseline="0" dirty="0" smtClean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$3.5 to 4.5 </a:t>
            </a:r>
            <a:r>
              <a:rPr lang="en-US" sz="2000" b="0" i="0" u="none" strike="noStrike" cap="none" baseline="0" dirty="0">
                <a:solidFill>
                  <a:srgbClr val="7030A0"/>
                </a:solidFill>
                <a:latin typeface="Arial Black" pitchFamily="34" charset="0"/>
                <a:ea typeface="Arial Black"/>
                <a:cs typeface="Arial Black"/>
                <a:sym typeface="Arial Black"/>
              </a:rPr>
              <a:t>billion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 Black"/>
              <a:buNone/>
            </a:pPr>
            <a:r>
              <a:rPr lang="en-US" sz="2400" b="0" i="0" u="none" strike="noStrike" cap="none" baseline="0" dirty="0">
                <a:solidFill>
                  <a:schemeClr val="lt1"/>
                </a:solidFill>
                <a:latin typeface="Arial Black"/>
                <a:ea typeface="Arial Black"/>
                <a:cs typeface="Arial Black"/>
                <a:sym typeface="Arial Black"/>
              </a:rPr>
              <a:t>    last year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baseline="0">
              <a:solidFill>
                <a:schemeClr val="lt1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4" name="Picture 4" descr="Fig-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362200"/>
            <a:ext cx="28956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http://cdn.c.photoshelter.com/img-get/I000028zOKGsiBy4/s/600/5121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6425" y="2362200"/>
            <a:ext cx="942975" cy="10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7899"/>
            <a:ext cx="9144000" cy="668901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dirty="0">
                <a:solidFill>
                  <a:srgbClr val="C00000"/>
                </a:solidFill>
                <a:latin typeface="Arial Black" pitchFamily="34" charset="0"/>
              </a:rPr>
              <a:t>Conservation </a:t>
            </a:r>
            <a:r>
              <a:rPr lang="en-US" sz="3600" dirty="0" smtClean="0">
                <a:solidFill>
                  <a:srgbClr val="C00000"/>
                </a:solidFill>
                <a:latin typeface="Arial Black" pitchFamily="34" charset="0"/>
              </a:rPr>
              <a:t>Agriculture</a:t>
            </a:r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sz="3100" dirty="0" smtClean="0">
                <a:solidFill>
                  <a:srgbClr val="002060"/>
                </a:solidFill>
                <a:latin typeface="Arial Black" pitchFamily="34" charset="0"/>
              </a:rPr>
              <a:t>Area covered  :  5.0 m ha</a:t>
            </a:r>
            <a: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</a:rPr>
              <a:t/>
            </a:r>
            <a:br>
              <a:rPr lang="en-US" sz="3600" dirty="0" smtClean="0">
                <a:solidFill>
                  <a:srgbClr val="FF0000"/>
                </a:solidFill>
                <a:latin typeface="Cambria" panose="02040503050406030204" pitchFamily="18" charset="0"/>
              </a:rPr>
            </a:br>
            <a:r>
              <a:rPr lang="en-US" sz="3100" dirty="0" smtClean="0">
                <a:solidFill>
                  <a:srgbClr val="002060"/>
                </a:solidFill>
                <a:latin typeface="Arial Black" pitchFamily="34" charset="0"/>
              </a:rPr>
              <a:t>Potential area : 10 m ha (R-W alone)  </a:t>
            </a:r>
            <a:endParaRPr lang="en-US" sz="3100" dirty="0">
              <a:solidFill>
                <a:srgbClr val="002060"/>
              </a:solidFill>
              <a:latin typeface="Arial Black" pitchFamily="34" charset="0"/>
            </a:endParaRPr>
          </a:p>
        </p:txBody>
      </p:sp>
      <p:pic>
        <p:nvPicPr>
          <p:cNvPr id="46087" name="Picture 1"/>
          <p:cNvPicPr>
            <a:picLocks noChangeAspect="1"/>
          </p:cNvPicPr>
          <p:nvPr/>
        </p:nvPicPr>
        <p:blipFill>
          <a:blip r:embed="rId2"/>
          <a:srcRect b="16322"/>
          <a:stretch>
            <a:fillRect/>
          </a:stretch>
        </p:blipFill>
        <p:spPr bwMode="auto">
          <a:xfrm>
            <a:off x="763480" y="4607541"/>
            <a:ext cx="3611880" cy="186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Users\DALIP\Desktop\Vikash ji presentation\Photo9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600200"/>
            <a:ext cx="3581400" cy="2685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7" descr="DSC014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66" r="6764" b="12000"/>
          <a:stretch>
            <a:fillRect/>
          </a:stretch>
        </p:blipFill>
        <p:spPr bwMode="auto">
          <a:xfrm>
            <a:off x="4724399" y="1561478"/>
            <a:ext cx="3997287" cy="2705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8593" y="3443624"/>
            <a:ext cx="4045431" cy="303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4699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9144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100" dirty="0" smtClean="0">
                <a:solidFill>
                  <a:srgbClr val="C00000"/>
                </a:solidFill>
                <a:latin typeface="Arial Black" pitchFamily="34" charset="0"/>
              </a:rPr>
              <a:t>Protected Cultivation Area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sz="2200" dirty="0" smtClean="0">
                <a:solidFill>
                  <a:schemeClr val="tx1"/>
                </a:solidFill>
                <a:latin typeface="Arial Black" pitchFamily="34" charset="0"/>
              </a:rPr>
              <a:t>India </a:t>
            </a:r>
            <a:r>
              <a:rPr lang="en-US" sz="2200" dirty="0" smtClean="0">
                <a:latin typeface="Arial Black" pitchFamily="34" charset="0"/>
              </a:rPr>
              <a:t>- </a:t>
            </a:r>
            <a:r>
              <a:rPr lang="en-US" sz="2200" dirty="0" smtClean="0">
                <a:solidFill>
                  <a:schemeClr val="tx1"/>
                </a:solidFill>
                <a:latin typeface="Arial Black" pitchFamily="34" charset="0"/>
              </a:rPr>
              <a:t>(50,000 ha)  China - (2.0 m ha)</a:t>
            </a:r>
            <a:endParaRPr lang="en-IN" sz="22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59395" name="Content Placeholder 3" descr="photo.JPG"/>
          <p:cNvPicPr>
            <a:picLocks noGrp="1" noChangeAspect="1"/>
          </p:cNvPicPr>
          <p:nvPr>
            <p:ph idx="1"/>
          </p:nvPr>
        </p:nvPicPr>
        <p:blipFill>
          <a:blip r:embed="rId2">
            <a:lum bright="20000"/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181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2514600"/>
            <a:ext cx="5791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5562600" y="381000"/>
            <a:ext cx="3352800" cy="1600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Arial Black" pitchFamily="34" charset="0"/>
              </a:rPr>
              <a:t>Are Shipping Containers the Future of Farming</a:t>
            </a:r>
            <a:r>
              <a:rPr lang="en-US" dirty="0" smtClean="0">
                <a:solidFill>
                  <a:srgbClr val="FFFF00"/>
                </a:solidFill>
                <a:latin typeface="Arial Black" pitchFamily="34" charset="0"/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495800"/>
            <a:ext cx="3200400" cy="1676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Black" pitchFamily="34" charset="0"/>
              </a:rPr>
              <a:t>One repurposed Shipping Container can grow 2 Acre’s worth of produce </a:t>
            </a:r>
            <a:endParaRPr lang="en-US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200" dirty="0" smtClean="0">
                <a:solidFill>
                  <a:srgbClr val="002060"/>
                </a:solidFill>
                <a:latin typeface="Arial Black" pitchFamily="34" charset="0"/>
              </a:rPr>
              <a:t>Unprecedented Growth</a:t>
            </a:r>
            <a: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  <a:t/>
            </a:r>
            <a:br>
              <a:rPr lang="en-US" sz="32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Black" pitchFamily="34" charset="0"/>
              </a:rPr>
            </a:b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495800"/>
          </a:xfrm>
        </p:spPr>
        <p:txBody>
          <a:bodyPr>
            <a:normAutofit lnSpcReduction="10000"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Six fold increase in food grains production </a:t>
            </a:r>
          </a:p>
          <a:p>
            <a:pPr algn="ctr">
              <a:spcBef>
                <a:spcPct val="50000"/>
              </a:spcBef>
              <a:buNone/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(50 </a:t>
            </a:r>
            <a:r>
              <a:rPr 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mt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– 295.67 </a:t>
            </a:r>
            <a:r>
              <a:rPr lang="en-US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mt</a:t>
            </a: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)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Horticulture production &gt; 320 </a:t>
            </a:r>
            <a:r>
              <a:rPr lang="en-US" sz="2400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mt</a:t>
            </a:r>
            <a:endParaRPr lang="en-US" sz="2400" dirty="0" smtClean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buFontTx/>
              <a:buChar char="-"/>
              <a:defRPr/>
            </a:pPr>
            <a:r>
              <a:rPr lang="en-US" sz="2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As against four fold increase in population (From 330 m – 1.39 b)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Reduced poverty  (From 70% - 20%)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Buffer stock &gt; 50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mt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; Export &gt; 20 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mt</a:t>
            </a:r>
            <a:endParaRPr 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Life expectancy also doubled </a:t>
            </a:r>
          </a:p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sz="2400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(From 32 - 68 years) </a:t>
            </a:r>
            <a:endParaRPr lang="en-US" sz="2400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2133600"/>
            <a:ext cx="5029200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1" name="TextBox 5"/>
          <p:cNvSpPr txBox="1">
            <a:spLocks noChangeArrowheads="1"/>
          </p:cNvSpPr>
          <p:nvPr/>
        </p:nvSpPr>
        <p:spPr bwMode="auto">
          <a:xfrm>
            <a:off x="4953000" y="1281113"/>
            <a:ext cx="4191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14313" indent="-214313" eaLnBrk="1" hangingPunct="1">
              <a:defRPr/>
            </a:pPr>
            <a:endParaRPr lang="en-US" sz="2000" b="1" dirty="0">
              <a:solidFill>
                <a:srgbClr val="FFFF00"/>
              </a:solidFill>
              <a:latin typeface="Arial Black" pitchFamily="34" charset="0"/>
            </a:endParaRPr>
          </a:p>
          <a:p>
            <a:pPr marL="214313" indent="-214313" eaLnBrk="1" hangingPunct="1">
              <a:buFont typeface="Arial" charset="0"/>
              <a:buChar char="•"/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Sub Surface drip 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(SSD) irrigation system in CA based </a:t>
            </a:r>
            <a:r>
              <a:rPr lang="en-US" sz="2000" b="1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rice-wheat system resulted in : </a:t>
            </a:r>
            <a:endParaRPr lang="en-US" sz="2000" b="1" dirty="0">
              <a:solidFill>
                <a:schemeClr val="accent2">
                  <a:lumMod val="75000"/>
                </a:schemeClr>
              </a:solidFill>
              <a:latin typeface="Arial Black" pitchFamily="34" charset="0"/>
            </a:endParaRPr>
          </a:p>
          <a:p>
            <a:pPr marL="800100" lvl="1" indent="-342900" eaLnBrk="1" hangingPunct="1">
              <a:buFont typeface="Wingdings" pitchFamily="2" charset="2"/>
              <a:buChar char="ü"/>
              <a:defRPr/>
            </a:pPr>
            <a:r>
              <a:rPr lang="en-US" sz="2000" b="1" dirty="0">
                <a:latin typeface="Arial Black" pitchFamily="34" charset="0"/>
              </a:rPr>
              <a:t>0.75 t/ha/year higher yield </a:t>
            </a:r>
          </a:p>
          <a:p>
            <a:pPr marL="800100" lvl="1" indent="-342900" eaLnBrk="1" hangingPunct="1"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rgbClr val="7030A0"/>
                </a:solidFill>
                <a:latin typeface="Arial Black" pitchFamily="34" charset="0"/>
              </a:rPr>
              <a:t>With ~70 cm less  </a:t>
            </a:r>
            <a:r>
              <a:rPr lang="en-US" sz="2000" b="1" dirty="0" smtClean="0">
                <a:solidFill>
                  <a:srgbClr val="7030A0"/>
                </a:solidFill>
                <a:latin typeface="Arial Black" pitchFamily="34" charset="0"/>
              </a:rPr>
              <a:t>water use</a:t>
            </a:r>
          </a:p>
          <a:p>
            <a:pPr marL="800100" lvl="1" indent="-342900" eaLnBrk="1" hangingPunct="1">
              <a:buFont typeface="Wingdings" pitchFamily="2" charset="2"/>
              <a:buChar char="ü"/>
              <a:defRPr/>
            </a:pPr>
            <a:r>
              <a:rPr lang="en-US" sz="2000" b="1" dirty="0" smtClean="0">
                <a:latin typeface="Arial Black" pitchFamily="34" charset="0"/>
              </a:rPr>
              <a:t>With </a:t>
            </a:r>
            <a:r>
              <a:rPr lang="en-US" sz="2000" b="1" dirty="0">
                <a:latin typeface="Arial Black" pitchFamily="34" charset="0"/>
              </a:rPr>
              <a:t>20% less fertilizer (higher NUE</a:t>
            </a:r>
            <a:r>
              <a:rPr lang="en-US" sz="2000" b="1" dirty="0" smtClean="0">
                <a:latin typeface="Arial Black" pitchFamily="34" charset="0"/>
              </a:rPr>
              <a:t>)</a:t>
            </a:r>
          </a:p>
          <a:p>
            <a:pPr marL="800100" lvl="1" indent="-342900" eaLnBrk="1" hangingPunct="1">
              <a:defRPr/>
            </a:pPr>
            <a:endParaRPr lang="en-US" sz="2000" b="1" dirty="0" smtClean="0">
              <a:latin typeface="Arial Black" pitchFamily="34" charset="0"/>
            </a:endParaRPr>
          </a:p>
          <a:p>
            <a:pPr marL="800100" lvl="1" indent="-34290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CA in rice-wheat</a:t>
            </a:r>
          </a:p>
          <a:p>
            <a:pPr marL="800100" lvl="1" indent="-34290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system saves cost,</a:t>
            </a:r>
          </a:p>
          <a:p>
            <a:pPr marL="800100" lvl="1" indent="-342900"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</a:rPr>
              <a:t>energy and labor </a:t>
            </a:r>
          </a:p>
          <a:p>
            <a:pPr marL="800100" lvl="1" indent="-342900" eaLnBrk="1" hangingPunct="1">
              <a:defRPr/>
            </a:pPr>
            <a:endParaRPr lang="en-US" sz="2000" b="1" dirty="0">
              <a:latin typeface="Arial Black" pitchFamily="34" charset="0"/>
            </a:endParaRPr>
          </a:p>
          <a:p>
            <a:pPr marL="800100" lvl="1" indent="-342900" eaLnBrk="1" hangingPunct="1">
              <a:buFont typeface="Wingdings" pitchFamily="2" charset="2"/>
              <a:buChar char="ü"/>
              <a:defRPr/>
            </a:pPr>
            <a:r>
              <a:rPr lang="en-US" sz="2000" b="1" dirty="0">
                <a:solidFill>
                  <a:schemeClr val="bg2">
                    <a:lumMod val="25000"/>
                    <a:lumOff val="75000"/>
                  </a:schemeClr>
                </a:solidFill>
                <a:latin typeface="Arial Black" pitchFamily="34" charset="0"/>
              </a:rPr>
              <a:t>Lower foot prints </a:t>
            </a:r>
          </a:p>
          <a:p>
            <a:pPr marL="800100" lvl="1" indent="-342900" eaLnBrk="1" hangingPunct="1">
              <a:buFont typeface="Wingdings" pitchFamily="2" charset="2"/>
              <a:buChar char="ü"/>
              <a:defRPr/>
            </a:pPr>
            <a:endParaRPr lang="en-US" sz="20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59396" name="TextBox 6"/>
          <p:cNvSpPr txBox="1">
            <a:spLocks noChangeArrowheads="1"/>
          </p:cNvSpPr>
          <p:nvPr/>
        </p:nvSpPr>
        <p:spPr bwMode="auto">
          <a:xfrm>
            <a:off x="252413" y="5638800"/>
            <a:ext cx="46243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1600" b="1" dirty="0">
                <a:latin typeface="Arial Black" pitchFamily="34" charset="0"/>
              </a:rPr>
              <a:t>Source: </a:t>
            </a:r>
            <a:r>
              <a:rPr lang="en-US" sz="1600" b="1" dirty="0" err="1" smtClean="0">
                <a:latin typeface="Arial Black" pitchFamily="34" charset="0"/>
              </a:rPr>
              <a:t>Sidhu</a:t>
            </a:r>
            <a:r>
              <a:rPr lang="en-US" sz="1600" b="1" dirty="0" smtClean="0">
                <a:latin typeface="Arial Black" pitchFamily="34" charset="0"/>
              </a:rPr>
              <a:t> </a:t>
            </a:r>
            <a:r>
              <a:rPr lang="en-US" sz="1600" b="1" dirty="0">
                <a:latin typeface="Arial Black" pitchFamily="34" charset="0"/>
              </a:rPr>
              <a:t>and </a:t>
            </a:r>
            <a:r>
              <a:rPr lang="en-US" sz="1600" b="1" dirty="0" err="1" smtClean="0">
                <a:latin typeface="Arial Black" pitchFamily="34" charset="0"/>
              </a:rPr>
              <a:t>Jat</a:t>
            </a:r>
            <a:r>
              <a:rPr lang="en-US" sz="1600" b="1" dirty="0">
                <a:latin typeface="Arial Black" pitchFamily="34" charset="0"/>
              </a:rPr>
              <a:t>, CIMMYT-BISA (2016</a:t>
            </a:r>
            <a:r>
              <a:rPr lang="en-US" sz="1600" b="1" dirty="0"/>
              <a:t>)</a:t>
            </a:r>
          </a:p>
        </p:txBody>
      </p:sp>
      <p:sp>
        <p:nvSpPr>
          <p:cNvPr id="59397" name="TextBox 7"/>
          <p:cNvSpPr txBox="1">
            <a:spLocks noChangeArrowheads="1"/>
          </p:cNvSpPr>
          <p:nvPr/>
        </p:nvSpPr>
        <p:spPr bwMode="auto">
          <a:xfrm>
            <a:off x="0" y="152400"/>
            <a:ext cx="9091613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200" b="1" dirty="0" smtClean="0">
                <a:solidFill>
                  <a:srgbClr val="FF0000"/>
                </a:solidFill>
                <a:latin typeface="Arial Black" pitchFamily="34" charset="0"/>
              </a:rPr>
              <a:t>Micro-irrigation </a:t>
            </a:r>
          </a:p>
          <a:p>
            <a:pPr algn="ctr" eaLnBrk="1" hangingPunct="1"/>
            <a:r>
              <a:rPr lang="en-US" sz="2800" b="1" dirty="0" smtClean="0">
                <a:solidFill>
                  <a:srgbClr val="002060"/>
                </a:solidFill>
                <a:latin typeface="Arial Black" pitchFamily="34" charset="0"/>
              </a:rPr>
              <a:t>(Around 10.0 out of 66.0 m ha irrigated area)  </a:t>
            </a:r>
            <a:endParaRPr lang="en-US" sz="2800" b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ert App Rear in Fiel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75125" y="1019175"/>
            <a:ext cx="4910138" cy="366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74613" y="152400"/>
            <a:ext cx="9036050" cy="609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IN" sz="2800" dirty="0" smtClean="0">
                <a:solidFill>
                  <a:srgbClr val="FF0000"/>
                </a:solidFill>
                <a:latin typeface="Arial Black" pitchFamily="34" charset="0"/>
              </a:rPr>
              <a:t>Shift Towards </a:t>
            </a:r>
            <a:r>
              <a:rPr lang="en-IN" sz="2800" dirty="0">
                <a:solidFill>
                  <a:srgbClr val="FF0000"/>
                </a:solidFill>
                <a:latin typeface="Arial Black" pitchFamily="34" charset="0"/>
              </a:rPr>
              <a:t>Precision Farming </a:t>
            </a:r>
          </a:p>
        </p:txBody>
      </p:sp>
      <p:pic>
        <p:nvPicPr>
          <p:cNvPr id="50180" name="Picture 1"/>
          <p:cNvPicPr>
            <a:picLocks noChangeAspect="1"/>
          </p:cNvPicPr>
          <p:nvPr/>
        </p:nvPicPr>
        <p:blipFill>
          <a:blip r:embed="rId3"/>
          <a:srcRect l="27698"/>
          <a:stretch>
            <a:fillRect/>
          </a:stretch>
        </p:blipFill>
        <p:spPr bwMode="auto">
          <a:xfrm>
            <a:off x="85725" y="990600"/>
            <a:ext cx="2982913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9"/>
          <p:cNvPicPr>
            <a:picLocks noChangeAspect="1"/>
          </p:cNvPicPr>
          <p:nvPr/>
        </p:nvPicPr>
        <p:blipFill>
          <a:blip r:embed="rId4"/>
          <a:srcRect l="6667" t="3333" r="13333" b="5556"/>
          <a:stretch>
            <a:fillRect/>
          </a:stretch>
        </p:blipFill>
        <p:spPr bwMode="auto">
          <a:xfrm>
            <a:off x="6210300" y="3763963"/>
            <a:ext cx="2868613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7"/>
          <p:cNvPicPr>
            <a:picLocks noChangeAspect="1" noChangeArrowheads="1"/>
          </p:cNvPicPr>
          <p:nvPr/>
        </p:nvPicPr>
        <p:blipFill>
          <a:blip r:embed="rId5"/>
          <a:srcRect t="20628" r="6262" b="21555"/>
          <a:stretch>
            <a:fillRect/>
          </a:stretch>
        </p:blipFill>
        <p:spPr bwMode="auto">
          <a:xfrm>
            <a:off x="98425" y="3482975"/>
            <a:ext cx="295433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3052763" y="3240088"/>
            <a:ext cx="1122362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50184" name="Picture 4"/>
          <p:cNvPicPr>
            <a:picLocks noChangeAspect="1"/>
          </p:cNvPicPr>
          <p:nvPr/>
        </p:nvPicPr>
        <p:blipFill>
          <a:blip r:embed="rId6"/>
          <a:srcRect l="30714" r="7619"/>
          <a:stretch>
            <a:fillRect/>
          </a:stretch>
        </p:blipFill>
        <p:spPr bwMode="auto">
          <a:xfrm>
            <a:off x="4159250" y="3783013"/>
            <a:ext cx="2287588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828800" y="6324600"/>
            <a:ext cx="5334000" cy="533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  <a:latin typeface="Arial Black" pitchFamily="34" charset="0"/>
              </a:rPr>
              <a:t>Use of Decision Support Systems</a:t>
            </a:r>
            <a:endParaRPr lang="en-US" sz="20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F92989FB-1024-49B7-BDF1-B3CE27D486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1"/>
            <a:ext cx="9143999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 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FEE959E-BF10-4204-9556-D1707088D4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34901" y="457200"/>
            <a:ext cx="277749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DD17B6A-CB37-4005-9681-A20AFCDC78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81373" y="457200"/>
            <a:ext cx="277749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B7BBDE9-DAED-40B0-A640-503C918D1CE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031610" y="453643"/>
            <a:ext cx="277749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3FFC5E2E-925B-8242-94A1-91CAB8EC6B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265632414"/>
              </p:ext>
            </p:extLst>
          </p:nvPr>
        </p:nvGraphicFramePr>
        <p:xfrm>
          <a:off x="383381" y="1536700"/>
          <a:ext cx="4950619" cy="471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3289" y="670699"/>
            <a:ext cx="3208311" cy="59724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2ACE9662-DC00-1F4B-A40E-048B7CAA4AA1}"/>
              </a:ext>
            </a:extLst>
          </p:cNvPr>
          <p:cNvSpPr txBox="1">
            <a:spLocks/>
          </p:cNvSpPr>
          <p:nvPr/>
        </p:nvSpPr>
        <p:spPr>
          <a:xfrm>
            <a:off x="228600" y="609600"/>
            <a:ext cx="5334000" cy="75231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Committee on Agriculture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9558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533400" y="762000"/>
            <a:ext cx="3048000" cy="762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 Black" pitchFamily="34" charset="0"/>
              </a:rPr>
              <a:t>Farmer First</a:t>
            </a:r>
            <a:endParaRPr lang="en-US" sz="28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228600"/>
            <a:ext cx="8501122" cy="637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56130"/>
            <a:ext cx="8929718" cy="6316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6" y="0"/>
            <a:ext cx="8858280" cy="6867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88988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2060"/>
                </a:solidFill>
                <a:latin typeface="Arial Black" pitchFamily="34" charset="0"/>
              </a:rPr>
              <a:t>Conclusion</a:t>
            </a:r>
          </a:p>
        </p:txBody>
      </p:sp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228600" y="1295400"/>
            <a:ext cx="8686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spcAft>
                <a:spcPct val="70000"/>
              </a:spcAft>
              <a:buClr>
                <a:srgbClr val="D60093"/>
              </a:buClr>
              <a:buFontTx/>
              <a:buChar char="•"/>
            </a:pPr>
            <a:r>
              <a:rPr lang="en-US" altLang="ja-JP" sz="2000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Our future </a:t>
            </a:r>
            <a:r>
              <a:rPr lang="en-US" altLang="ja-JP" sz="2000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challenge </a:t>
            </a:r>
            <a:r>
              <a:rPr lang="en-US" altLang="ja-JP" sz="2000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is for </a:t>
            </a:r>
            <a:r>
              <a:rPr lang="en-US" altLang="ja-JP" sz="2000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food, nutrition, health and environmental </a:t>
            </a:r>
            <a:r>
              <a:rPr lang="en-US" altLang="ja-JP" sz="2000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security </a:t>
            </a:r>
            <a:endParaRPr lang="en-US" altLang="ja-JP" sz="2000" dirty="0">
              <a:solidFill>
                <a:srgbClr val="FF0000"/>
              </a:solidFill>
              <a:latin typeface="Arial Black" pitchFamily="34" charset="0"/>
              <a:ea typeface="MS PGothic" pitchFamily="34" charset="-12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spcAft>
                <a:spcPct val="70000"/>
              </a:spcAft>
              <a:buClr>
                <a:srgbClr val="D60093"/>
              </a:buClr>
              <a:buFontTx/>
              <a:buChar char="•"/>
            </a:pPr>
            <a:r>
              <a:rPr lang="en-US" altLang="ja-JP" sz="2000" dirty="0">
                <a:latin typeface="Arial Black" pitchFamily="34" charset="0"/>
                <a:ea typeface="MS PGothic" pitchFamily="34" charset="-128"/>
              </a:rPr>
              <a:t>Agriculture </a:t>
            </a:r>
            <a:r>
              <a:rPr lang="en-US" altLang="ja-JP" sz="2000" dirty="0" smtClean="0">
                <a:latin typeface="Arial Black" pitchFamily="34" charset="0"/>
                <a:ea typeface="MS PGothic" pitchFamily="34" charset="-128"/>
              </a:rPr>
              <a:t>is not the cause but solution for achieving SDGs and to bridge </a:t>
            </a:r>
            <a:r>
              <a:rPr lang="en-US" altLang="ja-JP" sz="2000" dirty="0">
                <a:latin typeface="Arial Black" pitchFamily="34" charset="0"/>
                <a:ea typeface="MS PGothic" pitchFamily="34" charset="-128"/>
              </a:rPr>
              <a:t>the widening </a:t>
            </a:r>
            <a:r>
              <a:rPr lang="en-US" altLang="ja-JP" sz="2000" dirty="0" smtClean="0">
                <a:latin typeface="Arial Black" pitchFamily="34" charset="0"/>
                <a:ea typeface="MS PGothic" pitchFamily="34" charset="-128"/>
              </a:rPr>
              <a:t>gap </a:t>
            </a:r>
            <a:r>
              <a:rPr lang="en-US" altLang="ja-JP" sz="2000" dirty="0">
                <a:latin typeface="Arial Black" pitchFamily="34" charset="0"/>
                <a:ea typeface="MS PGothic" pitchFamily="34" charset="-128"/>
              </a:rPr>
              <a:t>between rich and </a:t>
            </a:r>
            <a:r>
              <a:rPr lang="en-US" altLang="ja-JP" sz="2000" dirty="0" smtClean="0">
                <a:latin typeface="Arial Black" pitchFamily="34" charset="0"/>
                <a:ea typeface="MS PGothic" pitchFamily="34" charset="-128"/>
              </a:rPr>
              <a:t>poor – Yet, the business as usual will not do</a:t>
            </a:r>
            <a:endParaRPr lang="en-US" sz="2000" dirty="0">
              <a:latin typeface="Arial Black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spcAft>
                <a:spcPct val="70000"/>
              </a:spcAft>
              <a:buClr>
                <a:srgbClr val="D60093"/>
              </a:buClr>
              <a:buFontTx/>
              <a:buChar char="•"/>
            </a:pPr>
            <a:r>
              <a:rPr lang="en-US" altLang="ja-JP" sz="2000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The task </a:t>
            </a:r>
            <a:r>
              <a:rPr lang="en-US" altLang="ja-JP" sz="2000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ahead is indeed difficult, </a:t>
            </a:r>
            <a:r>
              <a:rPr lang="en-US" altLang="ja-JP" sz="2000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but </a:t>
            </a:r>
            <a:r>
              <a:rPr lang="en-US" altLang="ja-JP" sz="2000" dirty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not insurmountable  </a:t>
            </a:r>
            <a:r>
              <a:rPr lang="en-US" altLang="ja-JP" sz="2000" dirty="0" smtClean="0">
                <a:solidFill>
                  <a:srgbClr val="FF0000"/>
                </a:solidFill>
                <a:latin typeface="Arial Black" pitchFamily="34" charset="0"/>
                <a:ea typeface="MS PGothic" pitchFamily="34" charset="-128"/>
              </a:rPr>
              <a:t> provided needed policy support is given and AR4D funding is doubled</a:t>
            </a:r>
            <a:endParaRPr lang="en-US" altLang="ja-JP" sz="2000" dirty="0">
              <a:solidFill>
                <a:srgbClr val="FF0000"/>
              </a:solidFill>
              <a:latin typeface="Arial Black" pitchFamily="34" charset="0"/>
              <a:ea typeface="MS PGothic" pitchFamily="34" charset="-128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spcAft>
                <a:spcPct val="70000"/>
              </a:spcAft>
              <a:buClr>
                <a:srgbClr val="D60093"/>
              </a:buClr>
              <a:buFontTx/>
              <a:buChar char="•"/>
            </a:pPr>
            <a:r>
              <a:rPr lang="en-US" sz="2000" dirty="0">
                <a:latin typeface="Arial Black" pitchFamily="34" charset="0"/>
              </a:rPr>
              <a:t>Scaling </a:t>
            </a:r>
            <a:r>
              <a:rPr lang="en-US" sz="2000" dirty="0" smtClean="0">
                <a:latin typeface="Arial Black" pitchFamily="34" charset="0"/>
              </a:rPr>
              <a:t>innovations would require right incentives,  policies,  institutions, </a:t>
            </a:r>
            <a:r>
              <a:rPr lang="en-US" sz="2000" dirty="0" smtClean="0">
                <a:solidFill>
                  <a:srgbClr val="7030A0"/>
                </a:solidFill>
                <a:latin typeface="Arial Black" pitchFamily="34" charset="0"/>
              </a:rPr>
              <a:t>human resource (mainly youth) </a:t>
            </a:r>
            <a:r>
              <a:rPr lang="en-US" sz="2000" dirty="0" smtClean="0">
                <a:latin typeface="Arial Black" pitchFamily="34" charset="0"/>
              </a:rPr>
              <a:t>and public private partnership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spcAft>
                <a:spcPct val="70000"/>
              </a:spcAft>
              <a:buClr>
                <a:srgbClr val="D60093"/>
              </a:buClr>
              <a:buFontTx/>
              <a:buChar char="•"/>
            </a:pP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So, we must have a clear </a:t>
            </a:r>
            <a:r>
              <a:rPr lang="en-US" sz="2000" dirty="0" smtClean="0">
                <a:solidFill>
                  <a:srgbClr val="002060"/>
                </a:solidFill>
                <a:latin typeface="Arial Black" pitchFamily="34" charset="0"/>
              </a:rPr>
              <a:t>Way Forward </a:t>
            </a:r>
            <a:r>
              <a:rPr lang="en-US" sz="2000" dirty="0" smtClean="0">
                <a:solidFill>
                  <a:srgbClr val="FF0000"/>
                </a:solidFill>
                <a:latin typeface="Arial Black" pitchFamily="34" charset="0"/>
              </a:rPr>
              <a:t>and act fast to achieve secure and sustainable agriculture </a:t>
            </a:r>
            <a:endParaRPr lang="en-US" sz="2000" dirty="0">
              <a:solidFill>
                <a:srgbClr val="002060"/>
              </a:solidFill>
              <a:latin typeface="Arial Black" pitchFamily="34" charset="0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spcAft>
                <a:spcPct val="70000"/>
              </a:spcAft>
              <a:buClr>
                <a:srgbClr val="D60093"/>
              </a:buClr>
              <a:buFontTx/>
              <a:buChar char="•"/>
            </a:pPr>
            <a:endParaRPr lang="en-US" dirty="0">
              <a:latin typeface="Arial Black" pitchFamily="34" charset="0"/>
              <a:ea typeface="MS PGothic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Towards 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a 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B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 Black" pitchFamily="34" charset="0"/>
              </a:rPr>
              <a:t>etter Future </a:t>
            </a:r>
          </a:p>
        </p:txBody>
      </p:sp>
      <p:pic>
        <p:nvPicPr>
          <p:cNvPr id="40963" name="Picture 3" descr="Graphic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82613" y="914400"/>
            <a:ext cx="7875587" cy="59055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78" y="214290"/>
            <a:ext cx="8501122" cy="6643710"/>
          </a:xfrm>
        </p:spPr>
        <p:txBody>
          <a:bodyPr>
            <a:noAutofit/>
          </a:bodyPr>
          <a:lstStyle/>
          <a:p>
            <a:pPr algn="l"/>
            <a:r>
              <a:rPr lang="en-I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28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Estimated </a:t>
            </a:r>
            <a:r>
              <a:rPr lang="en-IN" sz="2800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production of major </a:t>
            </a:r>
            <a:r>
              <a:rPr lang="en-IN" sz="2800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crops</a:t>
            </a:r>
          </a:p>
          <a:p>
            <a:pPr algn="l"/>
            <a:r>
              <a:rPr lang="en-IN" sz="2400" b="1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itchFamily="18" charset="0"/>
              </a:rPr>
              <a:t>                       (2019-1920)                      </a:t>
            </a:r>
            <a:endParaRPr lang="en-IN" sz="24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r>
              <a:rPr lang="en-IN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l"/>
            <a:r>
              <a:rPr lang="en-IN" sz="2000" b="1" dirty="0" err="1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Foodgrains</a:t>
            </a:r>
            <a:r>
              <a:rPr lang="en-IN" sz="2000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 – 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295.67 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million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tonnes </a:t>
            </a:r>
            <a:r>
              <a:rPr lang="en-IN" sz="2000" dirty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(</a:t>
            </a:r>
            <a:r>
              <a:rPr lang="en-IN" sz="2000" dirty="0" smtClean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record)</a:t>
            </a:r>
          </a:p>
          <a:p>
            <a:pPr algn="l"/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Rice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  – 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117.94 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million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tonnes </a:t>
            </a:r>
            <a:r>
              <a:rPr lang="en-IN" sz="2000" dirty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(</a:t>
            </a:r>
            <a:r>
              <a:rPr lang="en-IN" sz="2000" dirty="0" smtClean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record)</a:t>
            </a:r>
          </a:p>
          <a:p>
            <a:pPr algn="l"/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Wheat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  – 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107.18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  million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tonnes </a:t>
            </a:r>
            <a:r>
              <a:rPr lang="en-IN" sz="2000" dirty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(</a:t>
            </a:r>
            <a:r>
              <a:rPr lang="en-IN" sz="2000" dirty="0" smtClean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record)</a:t>
            </a:r>
          </a:p>
          <a:p>
            <a:pPr algn="l"/>
            <a:r>
              <a:rPr lang="en-IN" sz="2000" dirty="0" err="1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Nutri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/ Coarse Cereals  – 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 47.54 million tonnes</a:t>
            </a:r>
          </a:p>
          <a:p>
            <a:pPr algn="l"/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Maize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  – 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28.98 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million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tonnes </a:t>
            </a:r>
            <a:r>
              <a:rPr lang="en-IN" sz="2000" dirty="0" smtClean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(record)</a:t>
            </a:r>
          </a:p>
          <a:p>
            <a:pPr algn="l"/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Pulses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  – 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23.01 </a:t>
            </a:r>
            <a:r>
              <a:rPr lang="en-IN" sz="2000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million </a:t>
            </a:r>
            <a:r>
              <a:rPr lang="en-IN" sz="2000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tonnes</a:t>
            </a:r>
          </a:p>
          <a:p>
            <a:pPr algn="l"/>
            <a:r>
              <a:rPr lang="en-IN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Oilseeds</a:t>
            </a:r>
            <a:r>
              <a:rPr lang="en-IN" sz="20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 – 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33.50 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million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tonnes </a:t>
            </a:r>
            <a:r>
              <a:rPr lang="en-IN" sz="2000" dirty="0" smtClean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(record)</a:t>
            </a:r>
          </a:p>
          <a:p>
            <a:pPr algn="l"/>
            <a:r>
              <a:rPr lang="en-IN" sz="2000" dirty="0" err="1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Soyabean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  – 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12.24 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million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tonnes</a:t>
            </a:r>
          </a:p>
          <a:p>
            <a:pPr algn="l"/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Rapeseed 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and Mustard –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8.70 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million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tonnes</a:t>
            </a:r>
          </a:p>
          <a:p>
            <a:pPr algn="l"/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Groundnut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  – 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9.35 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million tonnes</a:t>
            </a:r>
          </a:p>
          <a:p>
            <a:pPr algn="l"/>
            <a:r>
              <a:rPr lang="en-IN" sz="20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Cotton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  – 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36.05 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million bales (of 170 kg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bale) </a:t>
            </a:r>
            <a:r>
              <a:rPr lang="en-IN" sz="2000" dirty="0" smtClean="0">
                <a:solidFill>
                  <a:srgbClr val="00B050"/>
                </a:solidFill>
                <a:latin typeface="Arial Black" pitchFamily="34" charset="0"/>
                <a:cs typeface="Times New Roman" pitchFamily="18" charset="0"/>
              </a:rPr>
              <a:t>(record)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	</a:t>
            </a:r>
            <a:endParaRPr lang="en-IN" sz="2000" dirty="0">
              <a:solidFill>
                <a:srgbClr val="002060"/>
              </a:solidFill>
              <a:latin typeface="Arial Black" pitchFamily="34" charset="0"/>
              <a:cs typeface="Times New Roman" pitchFamily="18" charset="0"/>
            </a:endParaRPr>
          </a:p>
          <a:p>
            <a:pPr algn="l"/>
            <a:r>
              <a:rPr lang="en-IN" sz="2000" b="1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Sugarcane</a:t>
            </a:r>
            <a:r>
              <a:rPr lang="en-IN" sz="2000" b="1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 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– </a:t>
            </a:r>
            <a:r>
              <a:rPr lang="en-IN" sz="2000" dirty="0" smtClean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358.14 </a:t>
            </a:r>
            <a:r>
              <a:rPr lang="en-IN" sz="2000" dirty="0">
                <a:solidFill>
                  <a:srgbClr val="002060"/>
                </a:solidFill>
                <a:latin typeface="Arial Black" pitchFamily="34" charset="0"/>
                <a:cs typeface="Times New Roman" pitchFamily="18" charset="0"/>
              </a:rPr>
              <a:t>million tonnes</a:t>
            </a:r>
          </a:p>
          <a:p>
            <a:endParaRPr lang="en-IN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2" name="Picture 2" descr="C:\Users\DR.O.P. YADAV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7169" y="1048735"/>
            <a:ext cx="1975831" cy="196705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6403" name="Picture 3" descr="C:\Users\DR.O.P. YADAV\Desktop\images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87169" y="5161616"/>
            <a:ext cx="2267330" cy="139527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6404" name="Picture 4" descr="C:\Users\DR.O.P. YADAV\Desktop\704411187_81008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9455" y="3356992"/>
            <a:ext cx="2272710" cy="13730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3"/>
          <p:cNvGrpSpPr/>
          <p:nvPr/>
        </p:nvGrpSpPr>
        <p:grpSpPr>
          <a:xfrm>
            <a:off x="313812" y="1692042"/>
            <a:ext cx="6408711" cy="4403958"/>
            <a:chOff x="313812" y="1217169"/>
            <a:chExt cx="6408711" cy="4403958"/>
          </a:xfrm>
        </p:grpSpPr>
        <p:sp>
          <p:nvSpPr>
            <p:cNvPr id="5" name="Freeform 4"/>
            <p:cNvSpPr/>
            <p:nvPr/>
          </p:nvSpPr>
          <p:spPr>
            <a:xfrm>
              <a:off x="2620948" y="1359233"/>
              <a:ext cx="4101575" cy="1136505"/>
            </a:xfrm>
            <a:custGeom>
              <a:avLst/>
              <a:gdLst>
                <a:gd name="connsiteX0" fmla="*/ 189421 w 1136505"/>
                <a:gd name="connsiteY0" fmla="*/ 0 h 4101575"/>
                <a:gd name="connsiteX1" fmla="*/ 947084 w 1136505"/>
                <a:gd name="connsiteY1" fmla="*/ 0 h 4101575"/>
                <a:gd name="connsiteX2" fmla="*/ 1136505 w 1136505"/>
                <a:gd name="connsiteY2" fmla="*/ 189421 h 4101575"/>
                <a:gd name="connsiteX3" fmla="*/ 1136505 w 1136505"/>
                <a:gd name="connsiteY3" fmla="*/ 4101575 h 4101575"/>
                <a:gd name="connsiteX4" fmla="*/ 1136505 w 1136505"/>
                <a:gd name="connsiteY4" fmla="*/ 4101575 h 4101575"/>
                <a:gd name="connsiteX5" fmla="*/ 0 w 1136505"/>
                <a:gd name="connsiteY5" fmla="*/ 4101575 h 4101575"/>
                <a:gd name="connsiteX6" fmla="*/ 0 w 1136505"/>
                <a:gd name="connsiteY6" fmla="*/ 4101575 h 4101575"/>
                <a:gd name="connsiteX7" fmla="*/ 0 w 1136505"/>
                <a:gd name="connsiteY7" fmla="*/ 189421 h 4101575"/>
                <a:gd name="connsiteX8" fmla="*/ 189421 w 1136505"/>
                <a:gd name="connsiteY8" fmla="*/ 0 h 410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505" h="4101575">
                  <a:moveTo>
                    <a:pt x="1136505" y="683608"/>
                  </a:moveTo>
                  <a:lnTo>
                    <a:pt x="1136505" y="3417967"/>
                  </a:lnTo>
                  <a:cubicBezTo>
                    <a:pt x="1136505" y="3795512"/>
                    <a:pt x="1113006" y="4101575"/>
                    <a:pt x="1084018" y="4101575"/>
                  </a:cubicBezTo>
                  <a:lnTo>
                    <a:pt x="0" y="4101575"/>
                  </a:lnTo>
                  <a:lnTo>
                    <a:pt x="0" y="41015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84018" y="0"/>
                  </a:lnTo>
                  <a:cubicBezTo>
                    <a:pt x="1113006" y="0"/>
                    <a:pt x="1136505" y="306063"/>
                    <a:pt x="1136505" y="683608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2630" rIns="169780" bIns="11263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IN" sz="3000" kern="1200" dirty="0" smtClean="0"/>
                <a:t>17 MT in 1950-51</a:t>
              </a:r>
              <a:endParaRPr lang="en-IN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3000" kern="1200" dirty="0" smtClean="0"/>
                <a:t>184 MT in 2018-19</a:t>
              </a:r>
              <a:endParaRPr lang="en-IN" sz="3000" kern="1200" dirty="0"/>
            </a:p>
          </p:txBody>
        </p:sp>
        <p:sp>
          <p:nvSpPr>
            <p:cNvPr id="7" name="Freeform 6"/>
            <p:cNvSpPr/>
            <p:nvPr/>
          </p:nvSpPr>
          <p:spPr>
            <a:xfrm>
              <a:off x="313812" y="1217169"/>
              <a:ext cx="2307136" cy="1420631"/>
            </a:xfrm>
            <a:custGeom>
              <a:avLst/>
              <a:gdLst>
                <a:gd name="connsiteX0" fmla="*/ 0 w 2307136"/>
                <a:gd name="connsiteY0" fmla="*/ 236777 h 1420631"/>
                <a:gd name="connsiteX1" fmla="*/ 236777 w 2307136"/>
                <a:gd name="connsiteY1" fmla="*/ 0 h 1420631"/>
                <a:gd name="connsiteX2" fmla="*/ 2070359 w 2307136"/>
                <a:gd name="connsiteY2" fmla="*/ 0 h 1420631"/>
                <a:gd name="connsiteX3" fmla="*/ 2307136 w 2307136"/>
                <a:gd name="connsiteY3" fmla="*/ 236777 h 1420631"/>
                <a:gd name="connsiteX4" fmla="*/ 2307136 w 2307136"/>
                <a:gd name="connsiteY4" fmla="*/ 1183854 h 1420631"/>
                <a:gd name="connsiteX5" fmla="*/ 2070359 w 2307136"/>
                <a:gd name="connsiteY5" fmla="*/ 1420631 h 1420631"/>
                <a:gd name="connsiteX6" fmla="*/ 236777 w 2307136"/>
                <a:gd name="connsiteY6" fmla="*/ 1420631 h 1420631"/>
                <a:gd name="connsiteX7" fmla="*/ 0 w 2307136"/>
                <a:gd name="connsiteY7" fmla="*/ 1183854 h 1420631"/>
                <a:gd name="connsiteX8" fmla="*/ 0 w 2307136"/>
                <a:gd name="connsiteY8" fmla="*/ 236777 h 142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36" h="1420631">
                  <a:moveTo>
                    <a:pt x="0" y="236777"/>
                  </a:moveTo>
                  <a:cubicBezTo>
                    <a:pt x="0" y="106009"/>
                    <a:pt x="106009" y="0"/>
                    <a:pt x="236777" y="0"/>
                  </a:cubicBezTo>
                  <a:lnTo>
                    <a:pt x="2070359" y="0"/>
                  </a:lnTo>
                  <a:cubicBezTo>
                    <a:pt x="2201127" y="0"/>
                    <a:pt x="2307136" y="106009"/>
                    <a:pt x="2307136" y="236777"/>
                  </a:cubicBezTo>
                  <a:lnTo>
                    <a:pt x="2307136" y="1183854"/>
                  </a:lnTo>
                  <a:cubicBezTo>
                    <a:pt x="2307136" y="1314622"/>
                    <a:pt x="2201127" y="1420631"/>
                    <a:pt x="2070359" y="1420631"/>
                  </a:cubicBezTo>
                  <a:lnTo>
                    <a:pt x="236777" y="1420631"/>
                  </a:lnTo>
                  <a:cubicBezTo>
                    <a:pt x="106009" y="1420631"/>
                    <a:pt x="0" y="1314622"/>
                    <a:pt x="0" y="1183854"/>
                  </a:cubicBezTo>
                  <a:lnTo>
                    <a:pt x="0" y="23677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6029" tIns="122689" rIns="176029" bIns="122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800" kern="1200" dirty="0" smtClean="0">
                  <a:latin typeface="Arial Black" pitchFamily="34" charset="0"/>
                </a:rPr>
                <a:t>White</a:t>
              </a:r>
              <a:r>
                <a:rPr lang="en-IN" sz="2800" kern="1200" dirty="0" smtClean="0"/>
                <a:t>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800" kern="1200" dirty="0" smtClean="0"/>
                <a:t>(Milk)</a:t>
              </a:r>
              <a:endParaRPr lang="en-IN" sz="2800" kern="1200" dirty="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2620948" y="2850896"/>
              <a:ext cx="4101575" cy="1136505"/>
            </a:xfrm>
            <a:custGeom>
              <a:avLst/>
              <a:gdLst>
                <a:gd name="connsiteX0" fmla="*/ 189421 w 1136505"/>
                <a:gd name="connsiteY0" fmla="*/ 0 h 4101575"/>
                <a:gd name="connsiteX1" fmla="*/ 947084 w 1136505"/>
                <a:gd name="connsiteY1" fmla="*/ 0 h 4101575"/>
                <a:gd name="connsiteX2" fmla="*/ 1136505 w 1136505"/>
                <a:gd name="connsiteY2" fmla="*/ 189421 h 4101575"/>
                <a:gd name="connsiteX3" fmla="*/ 1136505 w 1136505"/>
                <a:gd name="connsiteY3" fmla="*/ 4101575 h 4101575"/>
                <a:gd name="connsiteX4" fmla="*/ 1136505 w 1136505"/>
                <a:gd name="connsiteY4" fmla="*/ 4101575 h 4101575"/>
                <a:gd name="connsiteX5" fmla="*/ 0 w 1136505"/>
                <a:gd name="connsiteY5" fmla="*/ 4101575 h 4101575"/>
                <a:gd name="connsiteX6" fmla="*/ 0 w 1136505"/>
                <a:gd name="connsiteY6" fmla="*/ 4101575 h 4101575"/>
                <a:gd name="connsiteX7" fmla="*/ 0 w 1136505"/>
                <a:gd name="connsiteY7" fmla="*/ 189421 h 4101575"/>
                <a:gd name="connsiteX8" fmla="*/ 189421 w 1136505"/>
                <a:gd name="connsiteY8" fmla="*/ 0 h 410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505" h="4101575">
                  <a:moveTo>
                    <a:pt x="1136505" y="683608"/>
                  </a:moveTo>
                  <a:lnTo>
                    <a:pt x="1136505" y="3417967"/>
                  </a:lnTo>
                  <a:cubicBezTo>
                    <a:pt x="1136505" y="3795512"/>
                    <a:pt x="1113006" y="4101575"/>
                    <a:pt x="1084018" y="4101575"/>
                  </a:cubicBezTo>
                  <a:lnTo>
                    <a:pt x="0" y="4101575"/>
                  </a:lnTo>
                  <a:lnTo>
                    <a:pt x="0" y="41015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84018" y="0"/>
                  </a:lnTo>
                  <a:cubicBezTo>
                    <a:pt x="1113006" y="0"/>
                    <a:pt x="1136505" y="306063"/>
                    <a:pt x="1136505" y="683608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2630" rIns="169780" bIns="11263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IN" sz="3000" dirty="0" smtClean="0"/>
                <a:t>95.4</a:t>
              </a:r>
              <a:r>
                <a:rPr lang="en-IN" sz="3000" kern="1200" dirty="0" smtClean="0"/>
                <a:t> MT 1991-92</a:t>
              </a:r>
              <a:endParaRPr lang="en-IN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IN" sz="3000" u="sng" kern="1200" dirty="0" smtClean="0"/>
                <a:t>314 MT 2018-19</a:t>
              </a:r>
              <a:endParaRPr lang="en-IN" sz="3000" u="sng" kern="12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13812" y="2708832"/>
              <a:ext cx="2307136" cy="1420631"/>
            </a:xfrm>
            <a:custGeom>
              <a:avLst/>
              <a:gdLst>
                <a:gd name="connsiteX0" fmla="*/ 0 w 2307136"/>
                <a:gd name="connsiteY0" fmla="*/ 236777 h 1420631"/>
                <a:gd name="connsiteX1" fmla="*/ 236777 w 2307136"/>
                <a:gd name="connsiteY1" fmla="*/ 0 h 1420631"/>
                <a:gd name="connsiteX2" fmla="*/ 2070359 w 2307136"/>
                <a:gd name="connsiteY2" fmla="*/ 0 h 1420631"/>
                <a:gd name="connsiteX3" fmla="*/ 2307136 w 2307136"/>
                <a:gd name="connsiteY3" fmla="*/ 236777 h 1420631"/>
                <a:gd name="connsiteX4" fmla="*/ 2307136 w 2307136"/>
                <a:gd name="connsiteY4" fmla="*/ 1183854 h 1420631"/>
                <a:gd name="connsiteX5" fmla="*/ 2070359 w 2307136"/>
                <a:gd name="connsiteY5" fmla="*/ 1420631 h 1420631"/>
                <a:gd name="connsiteX6" fmla="*/ 236777 w 2307136"/>
                <a:gd name="connsiteY6" fmla="*/ 1420631 h 1420631"/>
                <a:gd name="connsiteX7" fmla="*/ 0 w 2307136"/>
                <a:gd name="connsiteY7" fmla="*/ 1183854 h 1420631"/>
                <a:gd name="connsiteX8" fmla="*/ 0 w 2307136"/>
                <a:gd name="connsiteY8" fmla="*/ 236777 h 142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36" h="1420631">
                  <a:moveTo>
                    <a:pt x="0" y="236777"/>
                  </a:moveTo>
                  <a:cubicBezTo>
                    <a:pt x="0" y="106009"/>
                    <a:pt x="106009" y="0"/>
                    <a:pt x="236777" y="0"/>
                  </a:cubicBezTo>
                  <a:lnTo>
                    <a:pt x="2070359" y="0"/>
                  </a:lnTo>
                  <a:cubicBezTo>
                    <a:pt x="2201127" y="0"/>
                    <a:pt x="2307136" y="106009"/>
                    <a:pt x="2307136" y="236777"/>
                  </a:cubicBezTo>
                  <a:lnTo>
                    <a:pt x="2307136" y="1183854"/>
                  </a:lnTo>
                  <a:cubicBezTo>
                    <a:pt x="2307136" y="1314622"/>
                    <a:pt x="2201127" y="1420631"/>
                    <a:pt x="2070359" y="1420631"/>
                  </a:cubicBezTo>
                  <a:lnTo>
                    <a:pt x="236777" y="1420631"/>
                  </a:lnTo>
                  <a:cubicBezTo>
                    <a:pt x="106009" y="1420631"/>
                    <a:pt x="0" y="1314622"/>
                    <a:pt x="0" y="1183854"/>
                  </a:cubicBezTo>
                  <a:lnTo>
                    <a:pt x="0" y="23677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6029" tIns="122689" rIns="176029" bIns="122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800" kern="1200" dirty="0" smtClean="0">
                  <a:latin typeface="Arial Black" pitchFamily="34" charset="0"/>
                </a:rPr>
                <a:t>Golden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400" dirty="0" smtClean="0"/>
                <a:t>(</a:t>
              </a:r>
              <a:r>
                <a:rPr lang="en-IN" sz="2400" dirty="0"/>
                <a:t>Horticulture)</a:t>
              </a:r>
            </a:p>
          </p:txBody>
        </p:sp>
        <p:sp>
          <p:nvSpPr>
            <p:cNvPr id="13" name="Freeform 12"/>
            <p:cNvSpPr/>
            <p:nvPr/>
          </p:nvSpPr>
          <p:spPr>
            <a:xfrm>
              <a:off x="2620948" y="4342559"/>
              <a:ext cx="4101575" cy="1136505"/>
            </a:xfrm>
            <a:custGeom>
              <a:avLst/>
              <a:gdLst>
                <a:gd name="connsiteX0" fmla="*/ 189421 w 1136505"/>
                <a:gd name="connsiteY0" fmla="*/ 0 h 4101575"/>
                <a:gd name="connsiteX1" fmla="*/ 947084 w 1136505"/>
                <a:gd name="connsiteY1" fmla="*/ 0 h 4101575"/>
                <a:gd name="connsiteX2" fmla="*/ 1136505 w 1136505"/>
                <a:gd name="connsiteY2" fmla="*/ 189421 h 4101575"/>
                <a:gd name="connsiteX3" fmla="*/ 1136505 w 1136505"/>
                <a:gd name="connsiteY3" fmla="*/ 4101575 h 4101575"/>
                <a:gd name="connsiteX4" fmla="*/ 1136505 w 1136505"/>
                <a:gd name="connsiteY4" fmla="*/ 4101575 h 4101575"/>
                <a:gd name="connsiteX5" fmla="*/ 0 w 1136505"/>
                <a:gd name="connsiteY5" fmla="*/ 4101575 h 4101575"/>
                <a:gd name="connsiteX6" fmla="*/ 0 w 1136505"/>
                <a:gd name="connsiteY6" fmla="*/ 4101575 h 4101575"/>
                <a:gd name="connsiteX7" fmla="*/ 0 w 1136505"/>
                <a:gd name="connsiteY7" fmla="*/ 189421 h 4101575"/>
                <a:gd name="connsiteX8" fmla="*/ 189421 w 1136505"/>
                <a:gd name="connsiteY8" fmla="*/ 0 h 410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6505" h="4101575">
                  <a:moveTo>
                    <a:pt x="1136505" y="683608"/>
                  </a:moveTo>
                  <a:lnTo>
                    <a:pt x="1136505" y="3417967"/>
                  </a:lnTo>
                  <a:cubicBezTo>
                    <a:pt x="1136505" y="3795512"/>
                    <a:pt x="1113006" y="4101575"/>
                    <a:pt x="1084018" y="4101575"/>
                  </a:cubicBezTo>
                  <a:lnTo>
                    <a:pt x="0" y="4101575"/>
                  </a:lnTo>
                  <a:lnTo>
                    <a:pt x="0" y="4101575"/>
                  </a:lnTo>
                  <a:lnTo>
                    <a:pt x="0" y="0"/>
                  </a:lnTo>
                  <a:lnTo>
                    <a:pt x="0" y="0"/>
                  </a:lnTo>
                  <a:lnTo>
                    <a:pt x="1084018" y="0"/>
                  </a:lnTo>
                  <a:cubicBezTo>
                    <a:pt x="1113006" y="0"/>
                    <a:pt x="1136505" y="306063"/>
                    <a:pt x="1136505" y="683608"/>
                  </a:cubicBez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14300" tIns="112630" rIns="169780" bIns="112630" numCol="1" spcCol="1270" anchor="ctr" anchorCtr="0">
              <a:noAutofit/>
            </a:bodyPr>
            <a:lstStyle/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IN" sz="3000" kern="1200" dirty="0" smtClean="0"/>
                <a:t>0.75 MT 1950-51</a:t>
              </a:r>
              <a:endParaRPr lang="en-IN" sz="3000" kern="1200" dirty="0"/>
            </a:p>
            <a:p>
              <a:pPr marL="285750" lvl="1" indent="-285750" algn="l" defTabSz="1333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IN" sz="3000" u="sng" kern="1200" dirty="0" smtClean="0"/>
                <a:t>12.6 MT 2017-18</a:t>
              </a:r>
              <a:endParaRPr lang="en-IN" sz="3000" u="sng" kern="1200" dirty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313812" y="4200496"/>
              <a:ext cx="2307136" cy="1420631"/>
            </a:xfrm>
            <a:custGeom>
              <a:avLst/>
              <a:gdLst>
                <a:gd name="connsiteX0" fmla="*/ 0 w 2307136"/>
                <a:gd name="connsiteY0" fmla="*/ 236777 h 1420631"/>
                <a:gd name="connsiteX1" fmla="*/ 236777 w 2307136"/>
                <a:gd name="connsiteY1" fmla="*/ 0 h 1420631"/>
                <a:gd name="connsiteX2" fmla="*/ 2070359 w 2307136"/>
                <a:gd name="connsiteY2" fmla="*/ 0 h 1420631"/>
                <a:gd name="connsiteX3" fmla="*/ 2307136 w 2307136"/>
                <a:gd name="connsiteY3" fmla="*/ 236777 h 1420631"/>
                <a:gd name="connsiteX4" fmla="*/ 2307136 w 2307136"/>
                <a:gd name="connsiteY4" fmla="*/ 1183854 h 1420631"/>
                <a:gd name="connsiteX5" fmla="*/ 2070359 w 2307136"/>
                <a:gd name="connsiteY5" fmla="*/ 1420631 h 1420631"/>
                <a:gd name="connsiteX6" fmla="*/ 236777 w 2307136"/>
                <a:gd name="connsiteY6" fmla="*/ 1420631 h 1420631"/>
                <a:gd name="connsiteX7" fmla="*/ 0 w 2307136"/>
                <a:gd name="connsiteY7" fmla="*/ 1183854 h 1420631"/>
                <a:gd name="connsiteX8" fmla="*/ 0 w 2307136"/>
                <a:gd name="connsiteY8" fmla="*/ 236777 h 1420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136" h="1420631">
                  <a:moveTo>
                    <a:pt x="0" y="236777"/>
                  </a:moveTo>
                  <a:cubicBezTo>
                    <a:pt x="0" y="106009"/>
                    <a:pt x="106009" y="0"/>
                    <a:pt x="236777" y="0"/>
                  </a:cubicBezTo>
                  <a:lnTo>
                    <a:pt x="2070359" y="0"/>
                  </a:lnTo>
                  <a:cubicBezTo>
                    <a:pt x="2201127" y="0"/>
                    <a:pt x="2307136" y="106009"/>
                    <a:pt x="2307136" y="236777"/>
                  </a:cubicBezTo>
                  <a:lnTo>
                    <a:pt x="2307136" y="1183854"/>
                  </a:lnTo>
                  <a:cubicBezTo>
                    <a:pt x="2307136" y="1314622"/>
                    <a:pt x="2201127" y="1420631"/>
                    <a:pt x="2070359" y="1420631"/>
                  </a:cubicBezTo>
                  <a:lnTo>
                    <a:pt x="236777" y="1420631"/>
                  </a:lnTo>
                  <a:cubicBezTo>
                    <a:pt x="106009" y="1420631"/>
                    <a:pt x="0" y="1314622"/>
                    <a:pt x="0" y="1183854"/>
                  </a:cubicBezTo>
                  <a:lnTo>
                    <a:pt x="0" y="23677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6029" tIns="122689" rIns="176029" bIns="122689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800" kern="1200" dirty="0" smtClean="0">
                  <a:latin typeface="Arial Black" pitchFamily="34" charset="0"/>
                </a:rPr>
                <a:t>Blue</a:t>
              </a:r>
              <a:r>
                <a:rPr lang="en-IN" sz="2800" kern="1200" dirty="0" smtClean="0"/>
                <a:t> 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IN" sz="2800" dirty="0" smtClean="0"/>
                <a:t>(Fish)</a:t>
              </a:r>
              <a:endParaRPr lang="en-IN" sz="2800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487320" y="3356992"/>
            <a:ext cx="504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rgbClr val="006600"/>
                </a:solidFill>
              </a:rPr>
              <a:t>X3</a:t>
            </a:r>
            <a:endParaRPr lang="en-US" sz="2000" dirty="0">
              <a:solidFill>
                <a:srgbClr val="0066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79888" y="882185"/>
            <a:ext cx="81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X10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6787169" y="5161616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X14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0" y="0"/>
            <a:ext cx="9144000" cy="914400"/>
          </a:xfrm>
          <a:prstGeom prst="rect">
            <a:avLst/>
          </a:prstGeom>
          <a:solidFill>
            <a:srgbClr val="336600"/>
          </a:solidFill>
          <a:ln w="9525" algn="ctr">
            <a:noFill/>
            <a:miter lim="800000"/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11" tIns="45657" rIns="91311" bIns="45657" numCol="1" anchor="ctr" anchorCtr="0" compatLnSpc="1">
            <a:prstTxWarp prst="textNoShape">
              <a:avLst/>
            </a:prstTxWarp>
          </a:bodyPr>
          <a:lstStyle/>
          <a:p>
            <a:pPr algn="ctr" defTabSz="912813" eaLnBrk="0" hangingPunct="0">
              <a:lnSpc>
                <a:spcPct val="9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Arial Black" pitchFamily="34" charset="0"/>
              </a:rPr>
              <a:t>OTHER  REVOLUTIONS</a:t>
            </a:r>
            <a:endParaRPr lang="en-US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36992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757773"/>
          </a:xfrm>
          <a:prstGeom prst="rect">
            <a:avLst/>
          </a:prstGeom>
          <a:solidFill>
            <a:srgbClr val="336600"/>
          </a:solidFill>
          <a:ln w="9525" algn="ctr">
            <a:noFill/>
            <a:miter lim="800000"/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311" tIns="45657" rIns="91311" bIns="45657" numCol="1" anchor="ctr" anchorCtr="0" compatLnSpc="1">
            <a:prstTxWarp prst="textNoShape">
              <a:avLst/>
            </a:prstTxWarp>
          </a:bodyPr>
          <a:lstStyle/>
          <a:p>
            <a:pPr algn="ctr" defTabSz="912813" eaLnBrk="0" hangingPunct="0">
              <a:lnSpc>
                <a:spcPct val="9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Arial Black" pitchFamily="34" charset="0"/>
              </a:rPr>
              <a:t>India’s Global Position</a:t>
            </a:r>
            <a:endParaRPr lang="en-US" sz="3600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2" name="AutoShape 2" descr="Image result for food crops of in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food crops of indi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86405" name="Picture 5" descr="C:\Users\DR.O.P. YADAV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148" y="2132856"/>
            <a:ext cx="1999851" cy="1666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6406" name="Picture 6" descr="C:\Users\DR.O.P. YADAV\Desktop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150" y="800526"/>
            <a:ext cx="1993404" cy="1116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6407" name="Picture 7" descr="C:\Users\DR.O.P. YADAV\Desktop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149" y="4029870"/>
            <a:ext cx="1994493" cy="1127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6408" name="Picture 8" descr="C:\Users\DR.O.P. YADAV\Desktop\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149" y="5464308"/>
            <a:ext cx="1994493" cy="14210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1166998"/>
              </p:ext>
            </p:extLst>
          </p:nvPr>
        </p:nvGraphicFramePr>
        <p:xfrm>
          <a:off x="155574" y="980730"/>
          <a:ext cx="6792689" cy="598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7529"/>
                <a:gridCol w="1353800"/>
                <a:gridCol w="997538"/>
                <a:gridCol w="855032"/>
                <a:gridCol w="1068790"/>
              </a:tblGrid>
              <a:tr h="896228">
                <a:tc>
                  <a:txBody>
                    <a:bodyPr/>
                    <a:lstStyle/>
                    <a:p>
                      <a:r>
                        <a:rPr lang="en-IN" sz="1600" b="1" dirty="0" smtClean="0"/>
                        <a:t>Commodity</a:t>
                      </a:r>
                      <a:endParaRPr lang="en-IN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India</a:t>
                      </a:r>
                    </a:p>
                    <a:p>
                      <a:pPr algn="ctr"/>
                      <a:r>
                        <a:rPr lang="en-US" sz="1400" b="1" dirty="0" smtClean="0"/>
                        <a:t>(m tons)</a:t>
                      </a:r>
                      <a:endParaRPr lang="en-I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World</a:t>
                      </a:r>
                    </a:p>
                    <a:p>
                      <a:pPr algn="ctr"/>
                      <a:r>
                        <a:rPr lang="en-US" sz="1400" b="1" dirty="0" smtClean="0"/>
                        <a:t>(m tons)</a:t>
                      </a:r>
                      <a:endParaRPr lang="en-IN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% world </a:t>
                      </a:r>
                    </a:p>
                    <a:p>
                      <a:pPr algn="ctr"/>
                      <a:r>
                        <a:rPr lang="en-US" sz="1600" b="1" dirty="0" smtClean="0"/>
                        <a:t>share</a:t>
                      </a:r>
                      <a:endParaRPr lang="en-IN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600" b="1" dirty="0" smtClean="0"/>
                        <a:t>Rank in the world</a:t>
                      </a:r>
                      <a:endParaRPr lang="en-IN" sz="1600" b="1" dirty="0"/>
                    </a:p>
                  </a:txBody>
                  <a:tcPr/>
                </a:tc>
              </a:tr>
              <a:tr h="71384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Rice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118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741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14.8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2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644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IN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Wheat  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107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716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13.7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2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64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Pulses</a:t>
                      </a:r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 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23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73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31.5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1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6441">
                <a:tc>
                  <a:txBody>
                    <a:bodyPr/>
                    <a:lstStyle/>
                    <a:p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Rapeseed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8.7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72.7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10.9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3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6441">
                <a:tc>
                  <a:txBody>
                    <a:bodyPr/>
                    <a:lstStyle/>
                    <a:p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Groundnut (in shell)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9.3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46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16.5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2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6441">
                <a:tc>
                  <a:txBody>
                    <a:bodyPr/>
                    <a:lstStyle/>
                    <a:p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Fruits (no melons)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86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677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12.7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2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6441">
                <a:tc>
                  <a:txBody>
                    <a:bodyPr/>
                    <a:lstStyle/>
                    <a:p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Vegetables &amp; Melons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167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1136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14.7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2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6441">
                <a:tc>
                  <a:txBody>
                    <a:bodyPr/>
                    <a:lstStyle/>
                    <a:p>
                      <a:r>
                        <a:rPr lang="en-IN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Sugarcane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358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1911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16.0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2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6441">
                <a:tc>
                  <a:txBody>
                    <a:bodyPr/>
                    <a:lstStyle/>
                    <a:p>
                      <a:r>
                        <a:rPr lang="en-IN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Meat (000 MT)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6215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310380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2.0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6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486441">
                <a:tc>
                  <a:txBody>
                    <a:bodyPr/>
                    <a:lstStyle/>
                    <a:p>
                      <a:r>
                        <a:rPr lang="en-IN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Milk (000 MT)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184491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746708</a:t>
                      </a:r>
                      <a:endParaRPr lang="en-IN" sz="1600" b="1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rgbClr val="FF0000"/>
                          </a:solidFill>
                          <a:latin typeface="Garamond,Bold"/>
                          <a:ea typeface="+mn-ea"/>
                          <a:cs typeface="+mn-cs"/>
                        </a:rPr>
                        <a:t>20.8</a:t>
                      </a:r>
                      <a:endParaRPr lang="en-IN" sz="1600" b="1" kern="1200" dirty="0">
                        <a:solidFill>
                          <a:srgbClr val="FF0000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kern="1200" dirty="0" smtClean="0">
                          <a:solidFill>
                            <a:srgbClr val="00009A"/>
                          </a:solidFill>
                          <a:latin typeface="Garamond,Bold"/>
                          <a:ea typeface="+mn-ea"/>
                          <a:cs typeface="+mn-cs"/>
                        </a:rPr>
                        <a:t>1</a:t>
                      </a:r>
                      <a:endParaRPr lang="en-IN" sz="1600" b="1" u="sng" kern="1200" dirty="0">
                        <a:solidFill>
                          <a:srgbClr val="00009A"/>
                        </a:solidFill>
                        <a:latin typeface="Garamond,Bold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Line 4"/>
          <p:cNvSpPr>
            <a:spLocks noChangeShapeType="1"/>
          </p:cNvSpPr>
          <p:nvPr/>
        </p:nvSpPr>
        <p:spPr bwMode="auto">
          <a:xfrm>
            <a:off x="0" y="836712"/>
            <a:ext cx="9144000" cy="0"/>
          </a:xfrm>
          <a:prstGeom prst="line">
            <a:avLst/>
          </a:prstGeom>
          <a:noFill/>
          <a:ln w="38100">
            <a:solidFill>
              <a:srgbClr val="FD8225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IN"/>
          </a:p>
        </p:txBody>
      </p:sp>
      <p:pic>
        <p:nvPicPr>
          <p:cNvPr id="12" name="Picture 5" descr="C:\Users\DR.O.P. YADAV\Desktop\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148" y="2217259"/>
            <a:ext cx="1999851" cy="1666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DR.O.P. YADAV\Desktop\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150" y="884929"/>
            <a:ext cx="1993404" cy="1116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DR.O.P. YADAV\Desktop\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4149" y="4114273"/>
            <a:ext cx="1994493" cy="1127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56950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095E1D-183B-8E48-835C-0481A9D55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8075" y="939800"/>
            <a:ext cx="4361936" cy="1219200"/>
          </a:xfrm>
          <a:ln>
            <a:solidFill>
              <a:schemeClr val="accent1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2400" b="1" dirty="0" smtClean="0">
                <a:solidFill>
                  <a:srgbClr val="0070C0"/>
                </a:solidFill>
              </a:rPr>
              <a:t>WHY IT IS</a:t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>
                <a:solidFill>
                  <a:srgbClr val="0070C0"/>
                </a:solidFill>
              </a:rPr>
              <a:t>NECESSARY TO </a:t>
            </a:r>
            <a:r>
              <a:rPr lang="en-US" sz="2400" b="1" dirty="0" smtClean="0">
                <a:solidFill>
                  <a:srgbClr val="0070C0"/>
                </a:solidFill>
              </a:rPr>
              <a:t>REORIENT</a:t>
            </a:r>
            <a:br>
              <a:rPr lang="en-US" sz="2400" b="1" dirty="0" smtClean="0">
                <a:solidFill>
                  <a:srgbClr val="0070C0"/>
                </a:solidFill>
              </a:rPr>
            </a:br>
            <a:r>
              <a:rPr lang="en-US" sz="2400" b="1" dirty="0" smtClean="0">
                <a:solidFill>
                  <a:srgbClr val="0070C0"/>
                </a:solidFill>
              </a:rPr>
              <a:t>INDIAN AGRICULTURE?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xmlns="" id="{0513B030-A19C-B54E-BC14-55EA39844A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27214226"/>
              </p:ext>
            </p:extLst>
          </p:nvPr>
        </p:nvGraphicFramePr>
        <p:xfrm>
          <a:off x="350720" y="736006"/>
          <a:ext cx="3263633" cy="15481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6A1CACD-B954-2F4A-823E-443EE7491FBA}"/>
              </a:ext>
            </a:extLst>
          </p:cNvPr>
          <p:cNvSpPr txBox="1"/>
          <p:nvPr/>
        </p:nvSpPr>
        <p:spPr>
          <a:xfrm>
            <a:off x="319532" y="2250389"/>
            <a:ext cx="326363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DESPITE THESE </a:t>
            </a:r>
            <a:r>
              <a:rPr lang="en-US" b="1" dirty="0">
                <a:solidFill>
                  <a:srgbClr val="FF0000"/>
                </a:solidFill>
              </a:rPr>
              <a:t>REVOLUTIONS</a:t>
            </a:r>
          </a:p>
        </p:txBody>
      </p:sp>
      <p:sp>
        <p:nvSpPr>
          <p:cNvPr id="6" name="Striped Right Arrow 5">
            <a:extLst>
              <a:ext uri="{FF2B5EF4-FFF2-40B4-BE49-F238E27FC236}">
                <a16:creationId xmlns:a16="http://schemas.microsoft.com/office/drawing/2014/main" xmlns="" id="{87016E18-457D-6A40-BA13-C2DEB0CFF05F}"/>
              </a:ext>
            </a:extLst>
          </p:cNvPr>
          <p:cNvSpPr/>
          <p:nvPr/>
        </p:nvSpPr>
        <p:spPr>
          <a:xfrm>
            <a:off x="3792875" y="977489"/>
            <a:ext cx="574589" cy="757535"/>
          </a:xfrm>
          <a:prstGeom prst="stripedRightArrow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BF7F77-4276-B745-9B01-60898A224D23}"/>
              </a:ext>
            </a:extLst>
          </p:cNvPr>
          <p:cNvSpPr txBox="1"/>
          <p:nvPr/>
        </p:nvSpPr>
        <p:spPr>
          <a:xfrm>
            <a:off x="475022" y="990600"/>
            <a:ext cx="744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Food </a:t>
            </a:r>
            <a:endParaRPr lang="en-US" dirty="0" smtClean="0"/>
          </a:p>
          <a:p>
            <a:pPr algn="ctr"/>
            <a:r>
              <a:rPr lang="en-US" dirty="0" smtClean="0"/>
              <a:t>grains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EE23EB-C499-2B4B-9EA3-B01FCA0DDEAD}"/>
              </a:ext>
            </a:extLst>
          </p:cNvPr>
          <p:cNvSpPr txBox="1"/>
          <p:nvPr/>
        </p:nvSpPr>
        <p:spPr>
          <a:xfrm>
            <a:off x="1507348" y="1094342"/>
            <a:ext cx="820763" cy="374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Milk 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1EA397D-A414-2147-BC61-08E6A7BEE3E2}"/>
              </a:ext>
            </a:extLst>
          </p:cNvPr>
          <p:cNvSpPr txBox="1"/>
          <p:nvPr/>
        </p:nvSpPr>
        <p:spPr>
          <a:xfrm>
            <a:off x="2798105" y="1154668"/>
            <a:ext cx="630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Fish </a:t>
            </a:r>
            <a:endParaRPr lang="en-US" dirty="0"/>
          </a:p>
        </p:txBody>
      </p:sp>
      <p:graphicFrame>
        <p:nvGraphicFramePr>
          <p:cNvPr id="14" name="Diagram 13"/>
          <p:cNvGraphicFramePr/>
          <p:nvPr/>
        </p:nvGraphicFramePr>
        <p:xfrm>
          <a:off x="1905000" y="3352800"/>
          <a:ext cx="5029200" cy="322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xmlns="" val="245930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0" y="15875"/>
            <a:ext cx="9144000" cy="1736725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Second Generation Problems </a:t>
            </a:r>
            <a:b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Arial Black" pitchFamily="34" charset="0"/>
                <a:cs typeface="Tahoma" pitchFamily="34" charset="0"/>
              </a:rPr>
              <a:t>of Green Revolution</a:t>
            </a:r>
            <a:endParaRPr lang="en-IN" sz="2800" b="1" dirty="0">
              <a:solidFill>
                <a:srgbClr val="FF0000"/>
              </a:solidFill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>
          <a:xfrm>
            <a:off x="809660" y="1981200"/>
            <a:ext cx="8763000" cy="4038600"/>
          </a:xfrm>
        </p:spPr>
        <p:txBody>
          <a:bodyPr>
            <a:normAutofit fontScale="92500" lnSpcReduction="20000"/>
          </a:bodyPr>
          <a:lstStyle/>
          <a:p>
            <a:pPr marL="400050" indent="-400050" algn="l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  <a:latin typeface="Arial Black" pitchFamily="34" charset="0"/>
                <a:cs typeface="Tahoma" pitchFamily="34" charset="0"/>
              </a:rPr>
              <a:t>Factor Productivity Decline</a:t>
            </a:r>
          </a:p>
          <a:p>
            <a:pPr marL="400050" indent="-400050" algn="l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C00000"/>
                </a:solidFill>
                <a:latin typeface="Arial Black" pitchFamily="34" charset="0"/>
                <a:cs typeface="Tahoma" pitchFamily="34" charset="0"/>
              </a:rPr>
              <a:t>Decline in Soil Health and Water Table</a:t>
            </a:r>
          </a:p>
          <a:p>
            <a:pPr marL="400050" indent="-400050" algn="l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B050"/>
                </a:solidFill>
                <a:latin typeface="Arial Black" pitchFamily="34" charset="0"/>
                <a:cs typeface="Tahoma" pitchFamily="34" charset="0"/>
              </a:rPr>
              <a:t>Macro-nutrient Imbalance &amp; Micro-nutrient Deficiency</a:t>
            </a:r>
          </a:p>
          <a:p>
            <a:pPr marL="400050" indent="-400050" algn="l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333300"/>
                </a:solidFill>
                <a:latin typeface="Arial Black" pitchFamily="34" charset="0"/>
                <a:cs typeface="Tahoma" pitchFamily="34" charset="0"/>
              </a:rPr>
              <a:t>Increased Incidence of Diseases and Pests</a:t>
            </a:r>
          </a:p>
          <a:p>
            <a:pPr marL="400050" indent="-400050" algn="l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Dependence on Costly inputs &amp; Reduced </a:t>
            </a:r>
            <a:r>
              <a:rPr lang="en-US" sz="2400" b="1" dirty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F</a:t>
            </a:r>
            <a:r>
              <a:rPr lang="en-US" sz="2400" b="1" dirty="0" smtClean="0">
                <a:solidFill>
                  <a:srgbClr val="0000FF"/>
                </a:solidFill>
                <a:latin typeface="Arial Black" pitchFamily="34" charset="0"/>
                <a:cs typeface="Tahoma" pitchFamily="34" charset="0"/>
              </a:rPr>
              <a:t>arm Profitability</a:t>
            </a:r>
          </a:p>
          <a:p>
            <a:pPr marL="400050" indent="-400050" algn="l">
              <a:buFont typeface="Arial" pitchFamily="34" charset="0"/>
              <a:buChar char="•"/>
              <a:defRPr/>
            </a:pPr>
            <a:r>
              <a:rPr lang="en-US" sz="2400" b="1" dirty="0" smtClean="0">
                <a:solidFill>
                  <a:srgbClr val="7030A0"/>
                </a:solidFill>
                <a:latin typeface="Arial Black" pitchFamily="34" charset="0"/>
                <a:cs typeface="Tahoma" pitchFamily="34" charset="0"/>
              </a:rPr>
              <a:t>Higher Labor Cost – Shift Towards Farm Mechanization</a:t>
            </a:r>
          </a:p>
          <a:p>
            <a:pPr marL="400050" indent="-400050" algn="l">
              <a:defRPr/>
            </a:pPr>
            <a:r>
              <a:rPr lang="en-US" sz="2400" b="1" dirty="0" smtClean="0">
                <a:solidFill>
                  <a:srgbClr val="7030A0"/>
                </a:solidFill>
                <a:latin typeface="Arial Black" pitchFamily="34" charset="0"/>
                <a:cs typeface="Tahoma" pitchFamily="34" charset="0"/>
              </a:rPr>
              <a:t>    </a:t>
            </a:r>
          </a:p>
          <a:p>
            <a:pPr marL="400050" indent="-400050" algn="l">
              <a:defRPr/>
            </a:pPr>
            <a:r>
              <a:rPr lang="en-US" sz="2400" b="1" dirty="0" smtClean="0">
                <a:solidFill>
                  <a:srgbClr val="7030A0"/>
                </a:solidFill>
                <a:latin typeface="Arial Black" pitchFamily="34" charset="0"/>
                <a:cs typeface="Tahoma" pitchFamily="34" charset="0"/>
              </a:rPr>
              <a:t>    </a:t>
            </a:r>
            <a:r>
              <a:rPr lang="en-US" sz="2400" b="1" dirty="0" smtClean="0">
                <a:solidFill>
                  <a:schemeClr val="tx1"/>
                </a:solidFill>
                <a:latin typeface="Arial Black" pitchFamily="34" charset="0"/>
                <a:cs typeface="Tahoma" pitchFamily="34" charset="0"/>
              </a:rPr>
              <a:t>In addition, overall Complacency has crept in</a:t>
            </a:r>
          </a:p>
          <a:p>
            <a:pPr marL="400050" indent="-400050" algn="l">
              <a:defRPr/>
            </a:pPr>
            <a:r>
              <a:rPr lang="en-US" sz="2800" b="1" dirty="0" smtClean="0">
                <a:solidFill>
                  <a:schemeClr val="bg2">
                    <a:lumMod val="25000"/>
                    <a:lumOff val="75000"/>
                  </a:schemeClr>
                </a:solidFill>
                <a:latin typeface="Arial Black" pitchFamily="34" charset="0"/>
                <a:cs typeface="Tahoma" pitchFamily="34" charset="0"/>
              </a:rPr>
              <a:t>   </a:t>
            </a:r>
          </a:p>
          <a:p>
            <a:pPr marL="400050" indent="-400050" algn="l">
              <a:defRPr/>
            </a:pPr>
            <a:endParaRPr lang="en-US" sz="2800" b="1" dirty="0" smtClean="0">
              <a:solidFill>
                <a:schemeClr val="bg2">
                  <a:lumMod val="25000"/>
                  <a:lumOff val="75000"/>
                </a:schemeClr>
              </a:solidFill>
              <a:latin typeface="Arial Black" pitchFamily="34" charset="0"/>
              <a:cs typeface="Tahoma" pitchFamily="34" charset="0"/>
            </a:endParaRPr>
          </a:p>
          <a:p>
            <a:pPr marL="400050" indent="-400050" algn="l">
              <a:defRPr/>
            </a:pPr>
            <a:endParaRPr lang="en-US" sz="2800" b="1" dirty="0" smtClean="0">
              <a:solidFill>
                <a:schemeClr val="bg2">
                  <a:lumMod val="25000"/>
                  <a:lumOff val="75000"/>
                </a:schemeClr>
              </a:solidFill>
              <a:latin typeface="Arial Black" pitchFamily="34" charset="0"/>
              <a:cs typeface="Tahoma" pitchFamily="34" charset="0"/>
            </a:endParaRPr>
          </a:p>
          <a:p>
            <a:pPr algn="l">
              <a:buFontTx/>
              <a:buChar char="-"/>
              <a:defRPr/>
            </a:pPr>
            <a:endParaRPr lang="en-US" b="1" dirty="0" smtClean="0">
              <a:latin typeface="Arial Black" pitchFamily="34" charset="0"/>
              <a:cs typeface="Tahoma" pitchFamily="34" charset="0"/>
            </a:endParaRPr>
          </a:p>
          <a:p>
            <a:pPr algn="l">
              <a:buFontTx/>
              <a:buChar char="-"/>
              <a:defRPr/>
            </a:pPr>
            <a:endParaRPr lang="en-IN" b="1" dirty="0"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24580" name="Line 11"/>
          <p:cNvSpPr>
            <a:spLocks noChangeShapeType="1"/>
          </p:cNvSpPr>
          <p:nvPr/>
        </p:nvSpPr>
        <p:spPr bwMode="auto">
          <a:xfrm>
            <a:off x="0" y="1752600"/>
            <a:ext cx="9144000" cy="0"/>
          </a:xfrm>
          <a:prstGeom prst="line">
            <a:avLst/>
          </a:prstGeom>
          <a:noFill/>
          <a:ln w="1016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Arial Black" pitchFamily="34" charset="0"/>
              </a:rPr>
              <a:t>Economic Survey of India - 2018</a:t>
            </a:r>
            <a: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  <a:t/>
            </a:r>
            <a:br>
              <a:rPr lang="en-US" sz="3600" dirty="0" smtClean="0">
                <a:solidFill>
                  <a:schemeClr val="accent4">
                    <a:lumMod val="75000"/>
                  </a:schemeClr>
                </a:solidFill>
                <a:latin typeface="Arial Rounded MT Bold" pitchFamily="34" charset="0"/>
              </a:rPr>
            </a:br>
            <a:r>
              <a:rPr lang="en-US" sz="3600" dirty="0" smtClean="0">
                <a:solidFill>
                  <a:srgbClr val="00B050"/>
                </a:solidFill>
                <a:latin typeface="Arial Black" pitchFamily="34" charset="0"/>
              </a:rPr>
              <a:t> </a:t>
            </a:r>
            <a:r>
              <a:rPr lang="en-US" sz="3100" dirty="0" smtClean="0">
                <a:solidFill>
                  <a:srgbClr val="00B050"/>
                </a:solidFill>
                <a:latin typeface="Arial Black" pitchFamily="34" charset="0"/>
              </a:rPr>
              <a:t>Green Revolution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>
                <a:solidFill>
                  <a:srgbClr val="FF0000"/>
                </a:solidFill>
                <a:latin typeface="Arial Rounded MT Bold" pitchFamily="34" charset="0"/>
              </a:rPr>
              <a:t>An over-exploitative and non-sustainable approach </a:t>
            </a:r>
            <a:br>
              <a:rPr lang="en-US" sz="3100" dirty="0" smtClean="0">
                <a:solidFill>
                  <a:srgbClr val="FF0000"/>
                </a:solidFill>
                <a:latin typeface="Arial Rounded MT Bold" pitchFamily="34" charset="0"/>
              </a:rPr>
            </a:br>
            <a:endParaRPr lang="en-US" sz="3100" dirty="0">
              <a:solidFill>
                <a:schemeClr val="accent4">
                  <a:lumMod val="75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048000"/>
            <a:ext cx="6781800" cy="1905000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  <a:latin typeface="Arial Black" pitchFamily="34" charset="0"/>
                <a:cs typeface="Arial" panose="020B0604020202020204" pitchFamily="34" charset="0"/>
              </a:rPr>
              <a:t> Ensured food security at critical time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  <a:latin typeface="Arial Black" pitchFamily="34" charset="0"/>
                <a:cs typeface="Arial" panose="020B0604020202020204" pitchFamily="34" charset="0"/>
              </a:rPr>
              <a:t> Mostly around Rice–Wheat system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  <a:latin typeface="Arial Black" pitchFamily="34" charset="0"/>
                <a:cs typeface="Arial" panose="020B0604020202020204" pitchFamily="34" charset="0"/>
              </a:rPr>
              <a:t> Over-exploitation of water, soil nutrients, chemicals, energy etc.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  <a:latin typeface="Arial Black" pitchFamily="34" charset="0"/>
                <a:cs typeface="Arial" panose="020B0604020202020204" pitchFamily="34" charset="0"/>
              </a:rPr>
              <a:t> Labor intensive </a:t>
            </a:r>
          </a:p>
          <a:p>
            <a:pPr>
              <a:buFontTx/>
              <a:buChar char="-"/>
            </a:pPr>
            <a:r>
              <a:rPr lang="en-US" sz="2000" dirty="0" smtClean="0">
                <a:solidFill>
                  <a:srgbClr val="0000FF"/>
                </a:solidFill>
                <a:latin typeface="Arial Black" pitchFamily="34" charset="0"/>
                <a:cs typeface="Arial" panose="020B0604020202020204" pitchFamily="34" charset="0"/>
              </a:rPr>
              <a:t> Dependence on Government subsidy/MSP</a:t>
            </a:r>
            <a:endParaRPr lang="en-US" sz="2000" dirty="0">
              <a:solidFill>
                <a:srgbClr val="0000FF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5946" y="5715000"/>
            <a:ext cx="1976454" cy="419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rial Black" pitchFamily="34" charset="0"/>
                <a:cs typeface="Arial" pitchFamily="34" charset="0"/>
              </a:rPr>
              <a:t>Source: GOI</a:t>
            </a:r>
            <a:endParaRPr lang="en-US" sz="2000" dirty="0">
              <a:solidFill>
                <a:schemeClr val="bg1"/>
              </a:solidFill>
              <a:latin typeface="Arial Black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1018</TotalTime>
  <Words>1108</Words>
  <Application>Microsoft Office PowerPoint</Application>
  <PresentationFormat>On-screen Show (4:3)</PresentationFormat>
  <Paragraphs>335</Paragraphs>
  <Slides>39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 Theme</vt:lpstr>
      <vt:lpstr>Challenges and Opportunities before Youth in Agriculture</vt:lpstr>
      <vt:lpstr>Slide 2</vt:lpstr>
      <vt:lpstr>Unprecedented Growth </vt:lpstr>
      <vt:lpstr>Slide 4</vt:lpstr>
      <vt:lpstr>Slide 5</vt:lpstr>
      <vt:lpstr>Slide 6</vt:lpstr>
      <vt:lpstr>WHY IT IS  NECESSARY TO REORIENT INDIAN AGRICULTURE?</vt:lpstr>
      <vt:lpstr>Second Generation Problems  of Green Revolution</vt:lpstr>
      <vt:lpstr>Economic Survey of India - 2018  Green Revolution An over-exploitative and non-sustainable approach  </vt:lpstr>
      <vt:lpstr>Trends in Use of Key Inputs  (1970-2017) </vt:lpstr>
      <vt:lpstr>Need for Reorientation for Profitable and Sustainable Agriculture </vt:lpstr>
      <vt:lpstr>Slide 12</vt:lpstr>
      <vt:lpstr>Youth and Agriculture</vt:lpstr>
      <vt:lpstr>Challenges before Youth</vt:lpstr>
      <vt:lpstr>                     Way Forward</vt:lpstr>
      <vt:lpstr>Global/Regional Initiatives</vt:lpstr>
      <vt:lpstr>Slide 17</vt:lpstr>
      <vt:lpstr>National Initiatives</vt:lpstr>
      <vt:lpstr>Govt. Initiatives on Youth</vt:lpstr>
      <vt:lpstr>Slide 20</vt:lpstr>
      <vt:lpstr>Future Road Map</vt:lpstr>
      <vt:lpstr>Future Road Map</vt:lpstr>
      <vt:lpstr>Motivating &amp; Attracting Youth  in Agriculture (MAYA)</vt:lpstr>
      <vt:lpstr>Slide 24</vt:lpstr>
      <vt:lpstr>Slide 25</vt:lpstr>
      <vt:lpstr>   Bt Cotton - A Success Story </vt:lpstr>
      <vt:lpstr>Conservation Agriculture Area covered  :  5.0 m ha Potential area : 10 m ha (R-W alone)  </vt:lpstr>
      <vt:lpstr>Protected Cultivation Area India - (50,000 ha)  China - (2.0 m ha)</vt:lpstr>
      <vt:lpstr>Slide 29</vt:lpstr>
      <vt:lpstr>Slide 30</vt:lpstr>
      <vt:lpstr>Shift Towards Precision Farming </vt:lpstr>
      <vt:lpstr>Slide 32</vt:lpstr>
      <vt:lpstr>Slide 33</vt:lpstr>
      <vt:lpstr>Slide 34</vt:lpstr>
      <vt:lpstr>Slide 35</vt:lpstr>
      <vt:lpstr>Slide 36</vt:lpstr>
      <vt:lpstr>Slide 37</vt:lpstr>
      <vt:lpstr>Conclusion</vt:lpstr>
      <vt:lpstr>Towards a Better Future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Challenges and Opportunities before Youth in Agriculture</dc:title>
  <dc:creator>Dr. R.S. Paroda</dc:creator>
  <cp:lastModifiedBy>Dr. R.S. Paroda</cp:lastModifiedBy>
  <cp:revision>8</cp:revision>
  <dcterms:created xsi:type="dcterms:W3CDTF">2020-05-17T03:35:36Z</dcterms:created>
  <dcterms:modified xsi:type="dcterms:W3CDTF">2020-05-19T04:36:36Z</dcterms:modified>
</cp:coreProperties>
</file>